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col"/>
        <c:grouping val="clustered"/>
        <c:ser>
          <c:idx val="0"/>
          <c:order val="0"/>
          <c:tx>
            <c:strRef>
              <c:f>Sheet1!$B$1</c:f>
              <c:strCache>
                <c:ptCount val="1"/>
                <c:pt idx="0">
                  <c:v>Followers</c:v>
                </c:pt>
              </c:strCache>
            </c:strRef>
          </c:tx>
          <c:spPr>
            <a:solidFill>
              <a:srgbClr val="B76E79"/>
            </a:solidFill>
            <a:ln>
              <a:noFill/>
            </a:ln>
          </c:spPr>
          <c:cat>
            <c:strRef>
              <c:f>Sheet1!$A$2:$A$4</c:f>
              <c:strCache>
                <c:ptCount val="3"/>
                <c:pt idx="0">
                  <c:v>Facebook</c:v>
                </c:pt>
                <c:pt idx="1">
                  <c:v>Instagram</c:v>
                </c:pt>
                <c:pt idx="2">
                  <c:v>TikTok</c:v>
                </c:pt>
              </c:strCache>
            </c:strRef>
          </c:cat>
          <c:val>
            <c:numRef>
              <c:f>Sheet1!$B$2:$B$4</c:f>
              <c:numCache>
                <c:formatCode>#,##0</c:formatCode>
                <c:ptCount val="3"/>
                <c:pt idx="0">
                  <c:v>37</c:v>
                </c:pt>
                <c:pt idx="1">
                  <c:v>175</c:v>
                </c:pt>
                <c:pt idx="2">
                  <c:v>102</c:v>
                </c:pt>
              </c:numCache>
            </c:numRef>
          </c:val>
        </c:ser>
        <c:dLbls>
          <c:numFmt formatCode="#,##0" sourceLinked="0"/>
          <c:txPr>
            <a:bodyPr/>
            <a:lstStyle/>
            <a:p>
              <a:pPr>
                <a:defRPr sz="850">
                  <a:solidFill>
                    <a:srgbClr val="2B2228"/>
                  </a:solidFill>
                  <a:latin typeface="Montserrat"/>
                </a:defRPr>
              </a:pPr>
            </a:p>
          </c:txPr>
          <c:dLblPos val="outEnd"/>
          <c:showLegendKey val="0"/>
          <c:showVal val="1"/>
          <c:showCatName val="0"/>
          <c:showSerName val="0"/>
          <c:showPercent val="0"/>
          <c:showBubbleSize val="0"/>
          <c:showLeaderLines val="1"/>
        </c:dLbls>
        <c:gapWidth val="60"/>
        <c:overlap val="-10"/>
        <c:axId val="-2068027336"/>
        <c:axId val="-2113994440"/>
      </c:barChart>
      <c:catAx>
        <c:axId val="-2068027336"/>
        <c:scaling>
          <c:orientation val="minMax"/>
        </c:scaling>
        <c:delete val="0"/>
        <c:axPos val="b"/>
        <c:majorTickMark val="out"/>
        <c:minorTickMark val="none"/>
        <c:tickLblPos val="nextTo"/>
        <c:spPr>
          <a:ln w="9525">
            <a:solidFill>
              <a:srgbClr val="8A7A7E"/>
            </a:solidFill>
          </a:ln>
        </c:spPr>
        <c:txPr>
          <a:bodyPr/>
          <a:lstStyle/>
          <a:p>
            <a:pPr>
              <a:defRPr sz="900">
                <a:solidFill>
                  <a:srgbClr val="8A7A7E"/>
                </a:solidFill>
                <a:latin typeface="Montserrat"/>
              </a:defRPr>
            </a:pPr>
          </a:p>
        </c:txPr>
        <c:crossAx val="-2113994440"/>
        <c:crosses val="autoZero"/>
        <c:auto val="1"/>
        <c:lblAlgn val="ctr"/>
        <c:lblOffset val="100"/>
        <c:noMultiLvlLbl val="0"/>
      </c:catAx>
      <c:valAx>
        <c:axId val="-2113994440"/>
        <c:scaling/>
        <c:delete val="0"/>
        <c:axPos val="l"/>
        <c:majorGridlines>
          <c:spPr>
            <a:ln w="9525">
              <a:solidFill>
                <a:srgbClr val="F4E9E3"/>
              </a:solidFill>
            </a:ln>
          </c:spPr>
        </c:majorGridlines>
        <c:majorTickMark val="out"/>
        <c:minorTickMark val="none"/>
        <c:tickLblPos val="nextTo"/>
        <c:spPr>
          <a:ln>
            <a:noFill/>
          </a:ln>
        </c:spPr>
        <c:txPr>
          <a:bodyPr/>
          <a:lstStyle/>
          <a:p>
            <a:pPr>
              <a:defRPr sz="900">
                <a:solidFill>
                  <a:srgbClr val="8A7A7E"/>
                </a:solidFill>
                <a:latin typeface="Montserrat"/>
              </a:defRPr>
            </a:pPr>
          </a:p>
        </c:txPr>
        <c:crossAx val="-2068027336"/>
        <c:crosses val="autoZero"/>
      </c:valAx>
    </c:plotArea>
    <c:dispBlanksAs val="gap"/>
  </c:chart>
  <c:txPr>
    <a:bodyPr/>
    <a:lstStyle/>
    <a:p>
      <a:pPr>
        <a:defRPr sz="900">
          <a:solidFill>
            <a:srgbClr val="2B2228"/>
          </a:solidFill>
          <a:latin typeface="Montserrat"/>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col"/>
        <c:grouping val="clustered"/>
        <c:ser>
          <c:idx val="0"/>
          <c:order val="0"/>
          <c:tx>
            <c:strRef>
              <c:f>Sheet1!$B$1</c:f>
              <c:strCache>
                <c:ptCount val="1"/>
                <c:pt idx="0">
                  <c:v>Followers</c:v>
                </c:pt>
              </c:strCache>
            </c:strRef>
          </c:tx>
          <c:spPr>
            <a:solidFill>
              <a:srgbClr val="E7BBC0"/>
            </a:solidFill>
            <a:ln>
              <a:noFill/>
            </a:ln>
          </c:spPr>
          <c:cat>
            <c:strRef>
              <c:f>Sheet1!$A$2:$A$4</c:f>
              <c:strCache>
                <c:ptCount val="3"/>
                <c:pt idx="0">
                  <c:v>Tita Derms
(today: 314)</c:v>
                </c:pt>
                <c:pt idx="1">
                  <c:v>IG ceiling
(Aivee)</c:v>
                </c:pt>
                <c:pt idx="2">
                  <c:v>TikTok ceiling
(DermoRepubliq)</c:v>
                </c:pt>
              </c:strCache>
            </c:strRef>
          </c:cat>
          <c:val>
            <c:numRef>
              <c:f>Sheet1!$B$2:$B$4</c:f>
              <c:numCache>
                <c:formatCode>#,##0</c:formatCode>
                <c:ptCount val="3"/>
                <c:pt idx="0">
                  <c:v>314</c:v>
                </c:pt>
                <c:pt idx="1">
                  <c:v>636000</c:v>
                </c:pt>
                <c:pt idx="2">
                  <c:v>902800</c:v>
                </c:pt>
              </c:numCache>
            </c:numRef>
          </c:val>
        </c:ser>
        <c:dLbls>
          <c:numFmt formatCode="#,##0" sourceLinked="0"/>
          <c:txPr>
            <a:bodyPr/>
            <a:lstStyle/>
            <a:p>
              <a:pPr>
                <a:defRPr sz="850">
                  <a:solidFill>
                    <a:srgbClr val="2B2228"/>
                  </a:solidFill>
                  <a:latin typeface="Montserrat"/>
                </a:defRPr>
              </a:pPr>
            </a:p>
          </c:txPr>
          <c:dLblPos val="outEnd"/>
          <c:showLegendKey val="0"/>
          <c:showVal val="1"/>
          <c:showCatName val="0"/>
          <c:showSerName val="0"/>
          <c:showPercent val="0"/>
          <c:showBubbleSize val="0"/>
          <c:showLeaderLines val="1"/>
        </c:dLbls>
        <c:gapWidth val="60"/>
        <c:overlap val="-10"/>
        <c:axId val="-2068027336"/>
        <c:axId val="-2113994440"/>
      </c:barChart>
      <c:catAx>
        <c:axId val="-2068027336"/>
        <c:scaling>
          <c:orientation val="minMax"/>
        </c:scaling>
        <c:delete val="0"/>
        <c:axPos val="b"/>
        <c:majorTickMark val="out"/>
        <c:minorTickMark val="none"/>
        <c:tickLblPos val="nextTo"/>
        <c:spPr>
          <a:ln w="9525">
            <a:solidFill>
              <a:srgbClr val="8A7A7E"/>
            </a:solidFill>
          </a:ln>
        </c:spPr>
        <c:txPr>
          <a:bodyPr/>
          <a:lstStyle/>
          <a:p>
            <a:pPr>
              <a:defRPr sz="900">
                <a:solidFill>
                  <a:srgbClr val="8A7A7E"/>
                </a:solidFill>
                <a:latin typeface="Montserrat"/>
              </a:defRPr>
            </a:pPr>
          </a:p>
        </c:txPr>
        <c:crossAx val="-2113994440"/>
        <c:crosses val="autoZero"/>
        <c:auto val="1"/>
        <c:lblAlgn val="ctr"/>
        <c:lblOffset val="100"/>
        <c:noMultiLvlLbl val="0"/>
      </c:catAx>
      <c:valAx>
        <c:axId val="-2113994440"/>
        <c:scaling/>
        <c:delete val="0"/>
        <c:axPos val="l"/>
        <c:majorGridlines>
          <c:spPr>
            <a:ln w="9525">
              <a:solidFill>
                <a:srgbClr val="F4E9E3"/>
              </a:solidFill>
            </a:ln>
          </c:spPr>
        </c:majorGridlines>
        <c:majorTickMark val="out"/>
        <c:minorTickMark val="none"/>
        <c:tickLblPos val="nextTo"/>
        <c:spPr>
          <a:ln>
            <a:noFill/>
          </a:ln>
        </c:spPr>
        <c:txPr>
          <a:bodyPr/>
          <a:lstStyle/>
          <a:p>
            <a:pPr>
              <a:defRPr sz="900">
                <a:solidFill>
                  <a:srgbClr val="8A7A7E"/>
                </a:solidFill>
                <a:latin typeface="Montserrat"/>
              </a:defRPr>
            </a:pPr>
          </a:p>
        </c:txPr>
        <c:crossAx val="-2068027336"/>
        <c:crosses val="autoZero"/>
      </c:valAx>
    </c:plotArea>
    <c:dispBlanksAs val="gap"/>
  </c:chart>
  <c:txPr>
    <a:bodyPr/>
    <a:lstStyle/>
    <a:p>
      <a:pPr>
        <a:defRPr sz="900">
          <a:solidFill>
            <a:srgbClr val="2B2228"/>
          </a:solidFill>
          <a:latin typeface="Montserrat"/>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chart>
    <c:autoTitleDeleted val="1"/>
    <c:plotArea>
      <c:lineChart>
        <c:grouping val="standard"/>
        <c:varyColors val="0"/>
        <c:ser>
          <c:idx val="0"/>
          <c:order val="0"/>
          <c:tx>
            <c:strRef>
              <c:f>Sheet1!$B$1</c:f>
              <c:strCache>
                <c:ptCount val="1"/>
                <c:pt idx="0">
                  <c:v>Aggressive (stretch)</c:v>
                </c:pt>
              </c:strCache>
            </c:strRef>
          </c:tx>
          <c:spPr>
            <a:ln w="31750">
              <a:solidFill>
                <a:srgbClr val="C9A36B"/>
              </a:solidFill>
            </a:ln>
          </c:spPr>
          <c:cat>
            <c:strRef>
              <c:f>Sheet1!$A$2:$A$13</c:f>
              <c:strCache>
                <c:ptCount val="12"/>
                <c:pt idx="0">
                  <c:v>Jul</c:v>
                </c:pt>
                <c:pt idx="1">
                  <c:v>Aug</c:v>
                </c:pt>
                <c:pt idx="2">
                  <c:v>Sep</c:v>
                </c:pt>
                <c:pt idx="3">
                  <c:v>Oct</c:v>
                </c:pt>
                <c:pt idx="4">
                  <c:v>Nov</c:v>
                </c:pt>
                <c:pt idx="5">
                  <c:v>Dec</c:v>
                </c:pt>
                <c:pt idx="6">
                  <c:v>Jan</c:v>
                </c:pt>
                <c:pt idx="7">
                  <c:v>Feb</c:v>
                </c:pt>
                <c:pt idx="8">
                  <c:v>Mar</c:v>
                </c:pt>
                <c:pt idx="9">
                  <c:v>Apr</c:v>
                </c:pt>
                <c:pt idx="10">
                  <c:v>May</c:v>
                </c:pt>
                <c:pt idx="11">
                  <c:v>Jun</c:v>
                </c:pt>
              </c:strCache>
            </c:strRef>
          </c:cat>
          <c:val>
            <c:numRef>
              <c:f>Sheet1!$B$2:$B$13</c:f>
              <c:numCache>
                <c:formatCode>#,##0</c:formatCode>
                <c:ptCount val="12"/>
                <c:pt idx="0">
                  <c:v>2500</c:v>
                </c:pt>
                <c:pt idx="1">
                  <c:v>7000</c:v>
                </c:pt>
                <c:pt idx="2">
                  <c:v>18000</c:v>
                </c:pt>
                <c:pt idx="3">
                  <c:v>45000</c:v>
                </c:pt>
                <c:pt idx="4">
                  <c:v>95000</c:v>
                </c:pt>
                <c:pt idx="5">
                  <c:v>180000</c:v>
                </c:pt>
                <c:pt idx="6">
                  <c:v>300000</c:v>
                </c:pt>
                <c:pt idx="7">
                  <c:v>440000</c:v>
                </c:pt>
                <c:pt idx="8">
                  <c:v>580000</c:v>
                </c:pt>
                <c:pt idx="9">
                  <c:v>720000</c:v>
                </c:pt>
                <c:pt idx="10">
                  <c:v>860000</c:v>
                </c:pt>
                <c:pt idx="11">
                  <c:v>1000000</c:v>
                </c:pt>
              </c:numCache>
            </c:numRef>
          </c:val>
          <c:smooth/>
        </c:ser>
        <c:ser>
          <c:idx val="1"/>
          <c:order val="1"/>
          <c:tx>
            <c:strRef>
              <c:f>Sheet1!$C$1</c:f>
              <c:strCache>
                <c:ptCount val="1"/>
                <c:pt idx="0">
                  <c:v>Expected (recommended)</c:v>
                </c:pt>
              </c:strCache>
            </c:strRef>
          </c:tx>
          <c:spPr>
            <a:ln w="31750">
              <a:solidFill>
                <a:srgbClr val="B76E79"/>
              </a:solidFill>
            </a:ln>
          </c:spPr>
          <c:cat>
            <c:strRef>
              <c:f>Sheet1!$A$2:$A$13</c:f>
              <c:strCache>
                <c:ptCount val="12"/>
                <c:pt idx="0">
                  <c:v>Jul</c:v>
                </c:pt>
                <c:pt idx="1">
                  <c:v>Aug</c:v>
                </c:pt>
                <c:pt idx="2">
                  <c:v>Sep</c:v>
                </c:pt>
                <c:pt idx="3">
                  <c:v>Oct</c:v>
                </c:pt>
                <c:pt idx="4">
                  <c:v>Nov</c:v>
                </c:pt>
                <c:pt idx="5">
                  <c:v>Dec</c:v>
                </c:pt>
                <c:pt idx="6">
                  <c:v>Jan</c:v>
                </c:pt>
                <c:pt idx="7">
                  <c:v>Feb</c:v>
                </c:pt>
                <c:pt idx="8">
                  <c:v>Mar</c:v>
                </c:pt>
                <c:pt idx="9">
                  <c:v>Apr</c:v>
                </c:pt>
                <c:pt idx="10">
                  <c:v>May</c:v>
                </c:pt>
                <c:pt idx="11">
                  <c:v>Jun</c:v>
                </c:pt>
              </c:strCache>
            </c:strRef>
          </c:cat>
          <c:val>
            <c:numRef>
              <c:f>Sheet1!$C$2:$C$13</c:f>
              <c:numCache>
                <c:formatCode>#,##0</c:formatCode>
                <c:ptCount val="12"/>
                <c:pt idx="0">
                  <c:v>1200</c:v>
                </c:pt>
                <c:pt idx="1">
                  <c:v>3000</c:v>
                </c:pt>
                <c:pt idx="2">
                  <c:v>7000</c:v>
                </c:pt>
                <c:pt idx="3">
                  <c:v>15000</c:v>
                </c:pt>
                <c:pt idx="4">
                  <c:v>28000</c:v>
                </c:pt>
                <c:pt idx="5">
                  <c:v>50000</c:v>
                </c:pt>
                <c:pt idx="6">
                  <c:v>80000</c:v>
                </c:pt>
                <c:pt idx="7">
                  <c:v>120000</c:v>
                </c:pt>
                <c:pt idx="8">
                  <c:v>165000</c:v>
                </c:pt>
                <c:pt idx="9">
                  <c:v>215000</c:v>
                </c:pt>
                <c:pt idx="10">
                  <c:v>260000</c:v>
                </c:pt>
                <c:pt idx="11">
                  <c:v>300000</c:v>
                </c:pt>
              </c:numCache>
            </c:numRef>
          </c:val>
          <c:smooth/>
        </c:ser>
        <c:ser>
          <c:idx val="2"/>
          <c:order val="2"/>
          <c:tx>
            <c:strRef>
              <c:f>Sheet1!$D$1</c:f>
              <c:strCache>
                <c:ptCount val="1"/>
                <c:pt idx="0">
                  <c:v>Conservative</c:v>
                </c:pt>
              </c:strCache>
            </c:strRef>
          </c:tx>
          <c:spPr>
            <a:ln w="31750">
              <a:solidFill>
                <a:srgbClr val="C98A95"/>
              </a:solidFill>
            </a:ln>
          </c:spPr>
          <c:cat>
            <c:strRef>
              <c:f>Sheet1!$A$2:$A$13</c:f>
              <c:strCache>
                <c:ptCount val="12"/>
                <c:pt idx="0">
                  <c:v>Jul</c:v>
                </c:pt>
                <c:pt idx="1">
                  <c:v>Aug</c:v>
                </c:pt>
                <c:pt idx="2">
                  <c:v>Sep</c:v>
                </c:pt>
                <c:pt idx="3">
                  <c:v>Oct</c:v>
                </c:pt>
                <c:pt idx="4">
                  <c:v>Nov</c:v>
                </c:pt>
                <c:pt idx="5">
                  <c:v>Dec</c:v>
                </c:pt>
                <c:pt idx="6">
                  <c:v>Jan</c:v>
                </c:pt>
                <c:pt idx="7">
                  <c:v>Feb</c:v>
                </c:pt>
                <c:pt idx="8">
                  <c:v>Mar</c:v>
                </c:pt>
                <c:pt idx="9">
                  <c:v>Apr</c:v>
                </c:pt>
                <c:pt idx="10">
                  <c:v>May</c:v>
                </c:pt>
                <c:pt idx="11">
                  <c:v>Jun</c:v>
                </c:pt>
              </c:strCache>
            </c:strRef>
          </c:cat>
          <c:val>
            <c:numRef>
              <c:f>Sheet1!$D$2:$D$13</c:f>
              <c:numCache>
                <c:formatCode>#,##0</c:formatCode>
                <c:ptCount val="12"/>
                <c:pt idx="0">
                  <c:v>800</c:v>
                </c:pt>
                <c:pt idx="1">
                  <c:v>1800</c:v>
                </c:pt>
                <c:pt idx="2">
                  <c:v>3500</c:v>
                </c:pt>
                <c:pt idx="3">
                  <c:v>6500</c:v>
                </c:pt>
                <c:pt idx="4">
                  <c:v>11000</c:v>
                </c:pt>
                <c:pt idx="5">
                  <c:v>16000</c:v>
                </c:pt>
                <c:pt idx="6">
                  <c:v>24000</c:v>
                </c:pt>
                <c:pt idx="7">
                  <c:v>34000</c:v>
                </c:pt>
                <c:pt idx="8">
                  <c:v>45000</c:v>
                </c:pt>
                <c:pt idx="9">
                  <c:v>56000</c:v>
                </c:pt>
                <c:pt idx="10">
                  <c:v>66000</c:v>
                </c:pt>
                <c:pt idx="11">
                  <c:v>75000</c:v>
                </c:pt>
              </c:numCache>
            </c:numRef>
          </c:val>
          <c:smooth/>
        </c:ser>
        <c:marker val="1"/>
        <c:smooth val="0"/>
        <c:axId val="2118791784"/>
        <c:axId val="2140495176"/>
      </c:lineChart>
      <c:catAx>
        <c:axId val="2118791784"/>
        <c:scaling>
          <c:orientation val="minMax"/>
        </c:scaling>
        <c:delete val="0"/>
        <c:axPos val="b"/>
        <c:majorTickMark val="out"/>
        <c:minorTickMark val="none"/>
        <c:tickLblPos val="nextTo"/>
        <c:spPr>
          <a:ln w="9525">
            <a:solidFill>
              <a:srgbClr val="8A7A7E"/>
            </a:solidFill>
          </a:ln>
        </c:spPr>
        <c:txPr>
          <a:bodyPr/>
          <a:lstStyle/>
          <a:p>
            <a:pPr>
              <a:defRPr sz="900">
                <a:solidFill>
                  <a:srgbClr val="8A7A7E"/>
                </a:solidFill>
                <a:latin typeface="Montserrat"/>
              </a:defRPr>
            </a:pPr>
          </a:p>
        </c:txPr>
        <c:crossAx val="2140495176"/>
        <c:crosses val="autoZero"/>
        <c:auto val="1"/>
        <c:lblAlgn val="ctr"/>
        <c:lblOffset val="100"/>
        <c:noMultiLvlLbl val="0"/>
      </c:catAx>
      <c:valAx>
        <c:axId val="2140495176"/>
        <c:scaling/>
        <c:delete val="0"/>
        <c:axPos val="l"/>
        <c:majorGridlines>
          <c:spPr>
            <a:ln w="9525">
              <a:solidFill>
                <a:srgbClr val="F4E9E3"/>
              </a:solidFill>
            </a:ln>
          </c:spPr>
        </c:majorGridlines>
        <c:majorTickMark val="out"/>
        <c:minorTickMark val="none"/>
        <c:tickLblPos val="nextTo"/>
        <c:spPr>
          <a:ln>
            <a:noFill/>
          </a:ln>
        </c:spPr>
        <c:txPr>
          <a:bodyPr/>
          <a:lstStyle/>
          <a:p>
            <a:pPr>
              <a:defRPr sz="900">
                <a:solidFill>
                  <a:srgbClr val="8A7A7E"/>
                </a:solidFill>
                <a:latin typeface="Montserrat"/>
              </a:defRPr>
            </a:pPr>
          </a:p>
        </c:txPr>
        <c:crossAx val="2118791784"/>
        <c:crosses val="autoZero"/>
      </c:valAx>
    </c:plotArea>
    <c:legend>
      <c:legendPos val="b"/>
      <c:layout/>
      <c:overlay val="0"/>
      <c:txPr>
        <a:bodyPr/>
        <a:lstStyle/>
        <a:p>
          <a:pPr>
            <a:defRPr sz="900">
              <a:latin typeface="Montserrat"/>
            </a:defRPr>
          </a:pPr>
        </a:p>
      </c:txPr>
    </c:legend>
    <c:plotVisOnly val="1"/>
    <c:dispBlanksAs val="gap"/>
    <c:showDLblsOverMax val="0"/>
  </c:chart>
  <c:txPr>
    <a:bodyPr/>
    <a:lstStyle/>
    <a:p>
      <a:pPr>
        <a:defRPr sz="900">
          <a:solidFill>
            <a:srgbClr val="2B2228"/>
          </a:solidFill>
          <a:latin typeface="Montserrat"/>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Opening frame. Set the tone: this is not a content plan, it is a growth SYSTEM. State the headline thesis up front — 'Tita Derms does not have a content problem. It has a distribution, amplification and community problem.' The deck proves that and gives the board a costed, staffed, month-by-month path toward 1,000,000 followers — while arguing that the smarter scoreboard is reach, community and revenue, with 1M as the by-product. All figures are in PHP; Tita-Derms-specific numbers are modelled estimates pending access to the brand's native analytics.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DermoRepubliq as the anchor case — it's the clearest, most recent proof that a PH skincare brand can scale on TikTok through native content, UGC challenges and earned-reach stunts. The right-hand 'pattern' box is the transferable playbook. Counts cited are verified from public sources; Tita Derms' own figures remain to be confirmed.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Frame 1M as credible-but-stretch: leaders already hold 600–900K on ONE platform, so ~1M across three is ambitious yet grounded. The white space is the 'tita' positioning — warm, trusted, relatable derm expertise that no one owns at scale. Timing (TikTok Shop consolidation) makes the next 12 months the window.</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columns, identical content, different outcomes — the difference is the system around the asset. This is the slide that earns the budget: it shows the client they already own the hard part (content) and are missing the cheap-but-decisive part (distribution mechanics).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contrarian, board-credible moment. We commit to the 1M target the client asked for, but we reframe it as a lagging indicator of the things that actually matter. This protects the client from the classic trap of buying cheap, low-quality followers that wreck engagement rate and ad efficiency.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positioning shift that justifies the staffing and creator investment. Media companies hire editors, build formats, and run distribution — exactly the capabilities Tita Derms is missing. This slide makes the org-design ask later feel inevitable rather than expensive.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centrepiece visual. Walk one full rotation out loud: a TikTok hit → new followers → seeded to creators → amplified by paid → shared by the community → which lifts the next post's organic reach. The key economic point: flywheels lower marginal cost over time, so early investment compounds.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Reverse-engineer the 1M ambition so it stops being abstract. From a 314 standing start, 2,740 net new followers EVERY day is the scale of the moonshot — which is exactly why 1M sits in the Aggressive scenario and the credible Year-1 target is ~300K. The daily-machine figures (views, profile visits, reach) are blended estimates from typical PH follow-conversion rates, calibrated to the 1M trajectory and back-loaded as the engine compounds. Land the closing line — it's the thesis of the entire deck.</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clean three-act structure the board can hold in their head: fix the loop, compound reach, let the flywheel run. Note the deliberate sequencing — we do NOT switch on paid until hooks and formats are fixed, so we amplify winners, not waste. The first earned-reach moment is timed for the 'Ber' months when attention is high.</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money chart — and the honesty moment. From a verified 314 base, EXPECTED (~300K) is the recommended, credible 12-month outcome and the foundation for 1M in roughly 24 months. CONSERVATIVE (~75K) shows the cost of under-resourcing. AGGRESSIVE (~1.0M) is the client's stated ambition — achievable only with one or more genuine viral breakouts plus ₱800K/mo paid and a large creator push; we pursue it but do not promise it. Growth is back-loaded: the first 6 months build the engine, compounding follows.</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make-or-break slide. From 314, there is no audience, no shares, no flywheel — so early momentum must be MANUFACTURED through disciplined volume, ruthless hook-testing, and creator seeding, not expected to appear. Stress the sequencing: find a repeatable format BEFORE spending on paid, and concentrate everything on TikTok first rather than diluting effort across three platforms. The first 100K is ~70% of the difficulty for ~10% of the final number — but it's the unlock for everything after. Timing shown is the Expected pace; the Aggressive scenario compresses it by ~2–3 months.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one slide an executive must remember. Lead with the diagnosis (organic reach collapse), then the unlock (distribution &amp; amplification), the target (1.0M est.), and the reframe (media company). Close on the ask so the commercial conversation starts early. Stress that ~₱250K base and downstream figures are modelled estimates until we connect to Meta Business Suite &amp; TikTok analytics.</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system, not a calendar. The H/M/L ratings tell editors what each format is FOR — reach, shares, saves or conversion — so production serves distribution. The 70/20/10 split keeps the engine biased toward reach (the bottleneck) while protecting enough conversion content to keep the clinic's commercial engine fed. Crucially, ~33 assets/week come from a SMALL shoot base via repurposing — we are not asking for more raw production, we're asking for smarter distribution of it.</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Creators are the highest-leverage line item: they manufacture reach AND trust simultaneously, and PH rate cards are low by regional standards. Anchor on the verified DermoRepubliq challenge model. Start nano-heavy for authenticity and cost, layer in micro/mid for scale. Reach figures are estimates based on published PH rate cards and typical engagement.</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Reframe 'amplification' from a single line item (paid) into a ten-channel system where every channel multiplies the others. The sequencing principle at the bottom is the discipline that keeps spend efficient: organic proof → earned seeding → paid scale. This is why amplification, not volume, is the real growth lever.</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Community is the defensible, compounding asset — and the answer to the 'why not just buy followers' question. Owned groups are algorithm-resistant and self-amplifying. The 'Skin Circle' ritual is the concrete mechanic; tie it back to the flywheel slide.</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Recommend Scenario B (₱400K/mo) as the balanced default. The critical board message is in the right panel: paying for followers directly is inefficient and damaging — it buys low-intent accounts that tank engagement and ad performance. We instead optimise for reach/views and let follows + community follow, balancing toward leads and revenue. All figures modelled on published PH CPM/CPC benchmarks.</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Staffing is presented as an integrated pod, not a list of hires, to signal we run it as one engine. Salary figures are realistic PH blended estimates and can flex between agency-delivered and client-embedded. The headline total at bottom-right rolls team + paid + creators into the true monthly cost so the budget slide has no surprises.</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Bring it together commercially. Scenario B is the recommendation: ~₱1.15M/mo, ₱6.88M over the sprint, targeting ~1.0M. Stress the proportionality — outcome scales with investment, so the decision is really about ambition and timeline, not whether the model works. All figures PHP estimates.</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Lead the scoreboard with reach and engagement-quality, not follower count — consistent with the 'wrong goal' insight. The reach-to-follower ratio and saves/sends are the leading indicators that predict follower growth weeks ahead. Business-impact metrics keep the clinic's commercial team bought in. We report against these monthly.</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Demonstrates rigour and protects credibility. The first row is the most important: we're transparent that the baseline is estimated and that verification is step one. The compliance row matters in PH given the live ethics debate around derm endorsements — flag it proactively.</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with momentum and a clear, low-friction first 30 days. Week 1 deliberately starts with verification + approval so the commercial decision happens immediately. End on the thesis line to leave the room with one idea. Ask for sign-off on Scenario B and a start date.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Establish the starting line honestly: 314 combined followers (verified) despite a year of output. Do not soften this — it is the proof that the problem is distribution, not content. Reframe the near-zero base as an advantage: no legacy audience to unwind, so we build platform-native and creator-led from day one. TikTok is the fastest path to the first 100K. This reality is exactly why 1M in 12 months must be framed as an aggressive stretch (later slides), with ~300K as the credible Year-1 base.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scorecard is qualitative on purpose — it survives even without exact metrics. The pattern is unambiguous: the brand executes publishing well but has not built the growth mechanics (hooks, retention, shareability, creators, community). Walk down the TikTok column to show concentrated upside.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Facebook's job is trust and retention, not net-new reach. Don't fight the algorithm for organic reach here — harvest the trust by building a Group (owned, algorithm-resistant community) and repurposing vertical video. The mistake would be to keep optimising FB for growth it structurally can't deliver.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Instagram is the community and saveability engine. The quick win is leaning into carousels (proven +109% engagement) for saves, while using Reels purely as a discovery on-ramp. Saves and sends are the signals that compound — design for them explicitly.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TikTok is where the 1M ambition is won or lost. Benchmark explicitly against DermoRepubliq (902.8K TikTok, a 48.3M-view campaign, billboard stunt ~30M reach, dance-challenge UGC) — the proof that a PH skincare brand can scale fast on TikTok via native content + creators + earned-reach stunts. This is the single highest-leverage column in the whole audit.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intellectual core of the pitch. Make the causal chain explicit and show it as a vicious cycle. The punchline: volume amplifies whatever loop you're in — and the current loop is broken. Fix the loop (hooks, shares, creators, community, amplification) and the SAME content volume suddenly travels.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each segment to a platform and a content preference so the content engine later has a clear audience-to-asset map. The 'Tita/auntie' archetype is the differentiator — it lets one brand voice credibly serve Gen-Z discovery AND 35+ trust. Verify the persona positioning with the client.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3.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4023360" cy="6858000"/>
          </a:xfrm>
          <a:prstGeom prst="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4023360" y="0"/>
            <a:ext cx="109728" cy="6858000"/>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2926080" y="-1463040"/>
            <a:ext cx="2926080" cy="2926080"/>
          </a:xfrm>
          <a:prstGeom prst="ellipse">
            <a:avLst/>
          </a:prstGeom>
          <a:noFill/>
          <a:ln w="12700">
            <a:solidFill>
              <a:srgbClr val="C9A36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Oval 5"/>
          <p:cNvSpPr/>
          <p:nvPr/>
        </p:nvSpPr>
        <p:spPr>
          <a:xfrm>
            <a:off x="3291840" y="5212080"/>
            <a:ext cx="2743200" cy="2743200"/>
          </a:xfrm>
          <a:prstGeom prst="ellipse">
            <a:avLst/>
          </a:prstGeom>
          <a:noFill/>
          <a:ln w="12700">
            <a:solidFill>
              <a:srgbClr val="E7BB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914400"/>
            <a:ext cx="3108960" cy="36576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300">
                <a:solidFill>
                  <a:srgbClr val="E7BBC0"/>
                </a:solidFill>
                <a:latin typeface="Montserrat"/>
              </a:rPr>
              <a:t>PREPARED FOR</a:t>
            </a:r>
          </a:p>
        </p:txBody>
      </p:sp>
      <p:sp>
        <p:nvSpPr>
          <p:cNvPr id="8" name="TextBox 7"/>
          <p:cNvSpPr txBox="1"/>
          <p:nvPr/>
        </p:nvSpPr>
        <p:spPr>
          <a:xfrm>
            <a:off x="640080" y="1280160"/>
            <a:ext cx="3108960" cy="1280160"/>
          </a:xfrm>
          <a:prstGeom prst="rect">
            <a:avLst/>
          </a:prstGeom>
          <a:noFill/>
        </p:spPr>
        <p:txBody>
          <a:bodyPr wrap="square" anchor="t" lIns="0" rIns="0" tIns="0" bIns="0">
            <a:spAutoFit/>
          </a:bodyPr>
          <a:lstStyle/>
          <a:p>
            <a:pPr algn="l">
              <a:lnSpc>
                <a:spcPct val="95000"/>
              </a:lnSpc>
              <a:spcBef>
                <a:spcPts val="0"/>
              </a:spcBef>
              <a:spcAft>
                <a:spcPts val="0"/>
              </a:spcAft>
            </a:pPr>
            <a:r>
              <a:rPr sz="4600" b="0" i="0">
                <a:solidFill>
                  <a:srgbClr val="FFFFFF"/>
                </a:solidFill>
                <a:latin typeface="Playfair Display"/>
              </a:rPr>
              <a:t>Tita</a:t>
            </a:r>
          </a:p>
          <a:p>
            <a:pPr algn="l">
              <a:lnSpc>
                <a:spcPct val="95000"/>
              </a:lnSpc>
              <a:spcBef>
                <a:spcPts val="0"/>
              </a:spcBef>
              <a:spcAft>
                <a:spcPts val="0"/>
              </a:spcAft>
            </a:pPr>
            <a:r>
              <a:rPr sz="4600" b="0" i="0">
                <a:solidFill>
                  <a:srgbClr val="E7BBC0"/>
                </a:solidFill>
                <a:latin typeface="Playfair Display"/>
              </a:rPr>
              <a:t>Derms</a:t>
            </a:r>
          </a:p>
        </p:txBody>
      </p:sp>
      <p:sp>
        <p:nvSpPr>
          <p:cNvPr id="9" name="TextBox 8"/>
          <p:cNvSpPr txBox="1"/>
          <p:nvPr/>
        </p:nvSpPr>
        <p:spPr>
          <a:xfrm>
            <a:off x="640080" y="5120640"/>
            <a:ext cx="3108960" cy="1188720"/>
          </a:xfrm>
          <a:prstGeom prst="rect">
            <a:avLst/>
          </a:prstGeom>
          <a:noFill/>
        </p:spPr>
        <p:txBody>
          <a:bodyPr wrap="square" anchor="t" lIns="0" rIns="0" tIns="0" bIns="0">
            <a:spAutoFit/>
          </a:bodyPr>
          <a:lstStyle/>
          <a:p>
            <a:pPr algn="l">
              <a:lnSpc>
                <a:spcPct val="130000"/>
              </a:lnSpc>
              <a:spcBef>
                <a:spcPts val="0"/>
              </a:spcBef>
              <a:spcAft>
                <a:spcPts val="400"/>
              </a:spcAft>
            </a:pPr>
            <a:r>
              <a:rPr sz="1050" b="0" i="0">
                <a:solidFill>
                  <a:srgbClr val="FBF6F1"/>
                </a:solidFill>
                <a:latin typeface="Montserrat"/>
              </a:rPr>
              <a:t>A 12-month growth system across</a:t>
            </a:r>
          </a:p>
          <a:p>
            <a:pPr algn="l">
              <a:lnSpc>
                <a:spcPct val="130000"/>
              </a:lnSpc>
              <a:spcBef>
                <a:spcPts val="0"/>
              </a:spcBef>
              <a:spcAft>
                <a:spcPts val="400"/>
              </a:spcAft>
            </a:pPr>
            <a:r>
              <a:rPr sz="1050" b="1" i="0">
                <a:solidFill>
                  <a:srgbClr val="E7BBC0"/>
                </a:solidFill>
                <a:latin typeface="Montserrat"/>
              </a:rPr>
              <a:t>Facebook · Instagram · TikTok</a:t>
            </a:r>
          </a:p>
        </p:txBody>
      </p:sp>
      <p:sp>
        <p:nvSpPr>
          <p:cNvPr id="10" name="TextBox 9"/>
          <p:cNvSpPr txBox="1"/>
          <p:nvPr/>
        </p:nvSpPr>
        <p:spPr>
          <a:xfrm>
            <a:off x="4663440" y="1371600"/>
            <a:ext cx="6858000" cy="365760"/>
          </a:xfrm>
          <a:prstGeom prst="rect">
            <a:avLst/>
          </a:prstGeom>
          <a:noFill/>
        </p:spPr>
        <p:txBody>
          <a:bodyPr wrap="square" anchor="t" lIns="0" rIns="0" tIns="0" bIns="0">
            <a:spAutoFit/>
          </a:bodyPr>
          <a:lstStyle/>
          <a:p>
            <a:pPr algn="l">
              <a:lnSpc>
                <a:spcPct val="100000"/>
              </a:lnSpc>
              <a:spcBef>
                <a:spcPts val="0"/>
              </a:spcBef>
              <a:spcAft>
                <a:spcPts val="400"/>
              </a:spcAft>
            </a:pPr>
            <a:r>
              <a:rPr sz="1200" b="1" i="0" spc="200">
                <a:solidFill>
                  <a:srgbClr val="B76E79"/>
                </a:solidFill>
                <a:latin typeface="Montserrat"/>
              </a:rPr>
              <a:t>GROWTH STRATEGY &amp; DISTRIBUTION SYSTEM</a:t>
            </a:r>
          </a:p>
        </p:txBody>
      </p:sp>
      <p:sp>
        <p:nvSpPr>
          <p:cNvPr id="11" name="TextBox 10"/>
          <p:cNvSpPr txBox="1"/>
          <p:nvPr/>
        </p:nvSpPr>
        <p:spPr>
          <a:xfrm>
            <a:off x="4572000" y="1783080"/>
            <a:ext cx="7132320" cy="2194560"/>
          </a:xfrm>
          <a:prstGeom prst="rect">
            <a:avLst/>
          </a:prstGeom>
          <a:noFill/>
        </p:spPr>
        <p:txBody>
          <a:bodyPr wrap="square" anchor="t" lIns="0" rIns="0" tIns="0" bIns="0">
            <a:spAutoFit/>
          </a:bodyPr>
          <a:lstStyle/>
          <a:p>
            <a:pPr algn="l">
              <a:lnSpc>
                <a:spcPct val="100000"/>
              </a:lnSpc>
              <a:spcBef>
                <a:spcPts val="0"/>
              </a:spcBef>
              <a:spcAft>
                <a:spcPts val="200"/>
              </a:spcAft>
            </a:pPr>
            <a:r>
              <a:rPr sz="4000" b="0" i="0">
                <a:solidFill>
                  <a:srgbClr val="4A2C3A"/>
                </a:solidFill>
                <a:latin typeface="Playfair Display"/>
              </a:rPr>
              <a:t>The Road to </a:t>
            </a:r>
            <a:r>
              <a:rPr sz="4000" b="0" i="0">
                <a:solidFill>
                  <a:srgbClr val="B76E79"/>
                </a:solidFill>
                <a:latin typeface="Playfair Display"/>
              </a:rPr>
              <a:t>1,000,000</a:t>
            </a:r>
          </a:p>
          <a:p>
            <a:pPr algn="l">
              <a:lnSpc>
                <a:spcPct val="100000"/>
              </a:lnSpc>
              <a:spcBef>
                <a:spcPts val="0"/>
              </a:spcBef>
              <a:spcAft>
                <a:spcPts val="200"/>
              </a:spcAft>
            </a:pPr>
            <a:r>
              <a:rPr sz="4000" b="0" i="0">
                <a:solidFill>
                  <a:srgbClr val="4A2C3A"/>
                </a:solidFill>
                <a:latin typeface="Playfair Display"/>
              </a:rPr>
              <a:t>Followers</a:t>
            </a:r>
          </a:p>
        </p:txBody>
      </p:sp>
      <p:sp>
        <p:nvSpPr>
          <p:cNvPr id="12" name="Rectangle 11"/>
          <p:cNvSpPr/>
          <p:nvPr/>
        </p:nvSpPr>
        <p:spPr>
          <a:xfrm>
            <a:off x="4617720" y="3429000"/>
            <a:ext cx="640080" cy="27432"/>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17720" y="3657600"/>
            <a:ext cx="6949440" cy="1280160"/>
          </a:xfrm>
          <a:prstGeom prst="rect">
            <a:avLst/>
          </a:prstGeom>
          <a:noFill/>
        </p:spPr>
        <p:txBody>
          <a:bodyPr wrap="square" anchor="t" lIns="0" rIns="0" tIns="0" bIns="0">
            <a:spAutoFit/>
          </a:bodyPr>
          <a:lstStyle/>
          <a:p>
            <a:pPr algn="l">
              <a:lnSpc>
                <a:spcPct val="135000"/>
              </a:lnSpc>
              <a:spcBef>
                <a:spcPts val="0"/>
              </a:spcBef>
              <a:spcAft>
                <a:spcPts val="400"/>
              </a:spcAft>
            </a:pPr>
            <a:r>
              <a:rPr sz="1300" b="0" i="0">
                <a:solidFill>
                  <a:srgbClr val="2B2228"/>
                </a:solidFill>
                <a:latin typeface="Montserrat"/>
              </a:rPr>
              <a:t>Why an abundance of content is not converting into reach, engagement and </a:t>
            </a:r>
          </a:p>
          <a:p>
            <a:pPr algn="l">
              <a:lnSpc>
                <a:spcPct val="135000"/>
              </a:lnSpc>
              <a:spcBef>
                <a:spcPts val="0"/>
              </a:spcBef>
              <a:spcAft>
                <a:spcPts val="400"/>
              </a:spcAft>
            </a:pPr>
            <a:r>
              <a:rPr sz="1300" b="0" i="0">
                <a:solidFill>
                  <a:srgbClr val="2B2228"/>
                </a:solidFill>
                <a:latin typeface="Montserrat"/>
              </a:rPr>
              <a:t>audience growth — and the distribution-led system that will.</a:t>
            </a:r>
          </a:p>
        </p:txBody>
      </p:sp>
      <p:sp>
        <p:nvSpPr>
          <p:cNvPr id="14" name="Rectangle 13"/>
          <p:cNvSpPr/>
          <p:nvPr/>
        </p:nvSpPr>
        <p:spPr>
          <a:xfrm>
            <a:off x="4572000" y="5897880"/>
            <a:ext cx="7132320" cy="18288"/>
          </a:xfrm>
          <a:prstGeom prst="rect">
            <a:avLst/>
          </a:prstGeom>
          <a:solidFill>
            <a:srgbClr val="E7BB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72000" y="6035040"/>
            <a:ext cx="7132320" cy="365760"/>
          </a:xfrm>
          <a:prstGeom prst="rect">
            <a:avLst/>
          </a:prstGeom>
          <a:noFill/>
        </p:spPr>
        <p:txBody>
          <a:bodyPr wrap="square" anchor="t" lIns="0" rIns="0" tIns="0" bIns="0">
            <a:spAutoFit/>
          </a:bodyPr>
          <a:lstStyle/>
          <a:p>
            <a:pPr algn="l">
              <a:lnSpc>
                <a:spcPct val="100000"/>
              </a:lnSpc>
              <a:spcBef>
                <a:spcPts val="0"/>
              </a:spcBef>
              <a:spcAft>
                <a:spcPts val="400"/>
              </a:spcAft>
            </a:pPr>
            <a:r>
              <a:rPr sz="950" b="0" i="0" spc="50">
                <a:solidFill>
                  <a:srgbClr val="8A7A7E"/>
                </a:solidFill>
                <a:latin typeface="Montserrat"/>
              </a:rPr>
              <a:t>Board Presentation  ·  Prepared by [Agency]  ·  June 2026  ·  Strictly Confidential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COMPETITIVE BENCHMARKING</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What the PH winners do differently</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7680959" cy="3657600"/>
        </p:xfrm>
        <a:graphic>
          <a:graphicData uri="http://schemas.openxmlformats.org/drawingml/2006/table">
            <a:tbl>
              <a:tblPr>
                <a:tableStyleId>{5C22544A-7EE6-4342-B048-85BDC9FD1C3A}</a:tableStyleId>
              </a:tblPr>
              <a:tblGrid>
                <a:gridCol w="1500877"/>
                <a:gridCol w="1500877"/>
                <a:gridCol w="2560320"/>
                <a:gridCol w="2118885"/>
              </a:tblGrid>
              <a:tr h="609600">
                <a:tc>
                  <a:txBody>
                    <a:bodyPr wrap="square"/>
                    <a:lstStyle/>
                    <a:p>
                      <a:pPr algn="l"/>
                      <a:r>
                        <a:rPr sz="980" b="1">
                          <a:solidFill>
                            <a:srgbClr val="FFFFFF"/>
                          </a:solidFill>
                          <a:latin typeface="Montserrat"/>
                        </a:rPr>
                        <a:t>Player</a:t>
                      </a:r>
                    </a:p>
                  </a:txBody>
                  <a:tcPr marL="91440" marR="73152" marT="36576" marB="36576" anchor="ctr">
                    <a:solidFill>
                      <a:srgbClr val="4A2C3A"/>
                    </a:solidFill>
                  </a:tcPr>
                </a:tc>
                <a:tc>
                  <a:txBody>
                    <a:bodyPr wrap="square"/>
                    <a:lstStyle/>
                    <a:p>
                      <a:pPr algn="ctr"/>
                      <a:r>
                        <a:rPr sz="980" b="1">
                          <a:solidFill>
                            <a:srgbClr val="FFFFFF"/>
                          </a:solidFill>
                          <a:latin typeface="Montserrat"/>
                        </a:rPr>
                        <a:t>Scale (verified)</a:t>
                      </a:r>
                    </a:p>
                  </a:txBody>
                  <a:tcPr marL="91440" marR="73152" marT="36576" marB="36576" anchor="ctr">
                    <a:solidFill>
                      <a:srgbClr val="4A2C3A"/>
                    </a:solidFill>
                  </a:tcPr>
                </a:tc>
                <a:tc>
                  <a:txBody>
                    <a:bodyPr wrap="square"/>
                    <a:lstStyle/>
                    <a:p>
                      <a:pPr algn="ctr"/>
                      <a:r>
                        <a:rPr sz="980" b="1">
                          <a:solidFill>
                            <a:srgbClr val="FFFFFF"/>
                          </a:solidFill>
                          <a:latin typeface="Montserrat"/>
                        </a:rPr>
                        <a:t>Growth engine</a:t>
                      </a:r>
                    </a:p>
                  </a:txBody>
                  <a:tcPr marL="91440" marR="73152" marT="36576" marB="36576" anchor="ctr">
                    <a:solidFill>
                      <a:srgbClr val="4A2C3A"/>
                    </a:solidFill>
                  </a:tcPr>
                </a:tc>
                <a:tc>
                  <a:txBody>
                    <a:bodyPr wrap="square"/>
                    <a:lstStyle/>
                    <a:p>
                      <a:pPr algn="ctr"/>
                      <a:r>
                        <a:rPr sz="980" b="1">
                          <a:solidFill>
                            <a:srgbClr val="FFFFFF"/>
                          </a:solidFill>
                          <a:latin typeface="Montserrat"/>
                        </a:rPr>
                        <a:t>Adopt for Tita Derms</a:t>
                      </a:r>
                    </a:p>
                  </a:txBody>
                  <a:tcPr marL="91440" marR="73152" marT="36576" marB="36576" anchor="ctr">
                    <a:solidFill>
                      <a:srgbClr val="4A2C3A"/>
                    </a:solidFill>
                  </a:tcPr>
                </a:tc>
              </a:tr>
              <a:tr h="609600">
                <a:tc>
                  <a:txBody>
                    <a:bodyPr wrap="square"/>
                    <a:lstStyle/>
                    <a:p>
                      <a:pPr algn="l"/>
                      <a:r>
                        <a:rPr sz="930" b="0">
                          <a:solidFill>
                            <a:srgbClr val="2B2228"/>
                          </a:solidFill>
                          <a:latin typeface="Montserrat"/>
                        </a:rPr>
                        <a:t>DermoRepubliq</a:t>
                      </a:r>
                    </a:p>
                  </a:txBody>
                  <a:tcPr marL="91440" marR="73152" marT="36576" marB="36576" anchor="ctr">
                    <a:solidFill>
                      <a:srgbClr val="FBF6F1"/>
                    </a:solidFill>
                  </a:tcPr>
                </a:tc>
                <a:tc>
                  <a:txBody>
                    <a:bodyPr wrap="square"/>
                    <a:lstStyle/>
                    <a:p>
                      <a:pPr algn="ctr"/>
                      <a:r>
                        <a:rPr sz="930" b="0">
                          <a:solidFill>
                            <a:srgbClr val="2B2228"/>
                          </a:solidFill>
                          <a:latin typeface="Montserrat"/>
                        </a:rPr>
                        <a:t>902.8K TikTok · 2.3M likes</a:t>
                      </a:r>
                    </a:p>
                  </a:txBody>
                  <a:tcPr marL="91440" marR="73152" marT="36576" marB="36576" anchor="ctr">
                    <a:solidFill>
                      <a:srgbClr val="FBF6F1"/>
                    </a:solidFill>
                  </a:tcPr>
                </a:tc>
                <a:tc>
                  <a:txBody>
                    <a:bodyPr wrap="square"/>
                    <a:lstStyle/>
                    <a:p>
                      <a:pPr algn="ctr"/>
                      <a:r>
                        <a:rPr sz="930" b="0">
                          <a:solidFill>
                            <a:srgbClr val="2B2228"/>
                          </a:solidFill>
                          <a:latin typeface="Montserrat"/>
                        </a:rPr>
                        <a:t>TikTok-Shop native, UGC challenges, 48.3M-view campaign, billboard stunt</a:t>
                      </a:r>
                    </a:p>
                  </a:txBody>
                  <a:tcPr marL="91440" marR="73152" marT="36576" marB="36576" anchor="ctr">
                    <a:solidFill>
                      <a:srgbClr val="FBF6F1"/>
                    </a:solidFill>
                  </a:tcPr>
                </a:tc>
                <a:tc>
                  <a:txBody>
                    <a:bodyPr wrap="square"/>
                    <a:lstStyle/>
                    <a:p>
                      <a:pPr algn="ctr"/>
                      <a:r>
                        <a:rPr sz="930" b="0">
                          <a:solidFill>
                            <a:srgbClr val="2B2228"/>
                          </a:solidFill>
                          <a:latin typeface="Montserrat"/>
                        </a:rPr>
                        <a:t>Native TikTok + creator challenges + earned-reach moments</a:t>
                      </a:r>
                    </a:p>
                  </a:txBody>
                  <a:tcPr marL="91440" marR="73152" marT="36576" marB="36576" anchor="ctr">
                    <a:solidFill>
                      <a:srgbClr val="FBF6F1"/>
                    </a:solidFill>
                  </a:tcPr>
                </a:tc>
              </a:tr>
              <a:tr h="609600">
                <a:tc>
                  <a:txBody>
                    <a:bodyPr wrap="square"/>
                    <a:lstStyle/>
                    <a:p>
                      <a:pPr algn="l"/>
                      <a:r>
                        <a:rPr sz="930" b="0">
                          <a:solidFill>
                            <a:srgbClr val="2B2228"/>
                          </a:solidFill>
                          <a:latin typeface="Montserrat"/>
                        </a:rPr>
                        <a:t>The Aivee Clinic</a:t>
                      </a:r>
                    </a:p>
                  </a:txBody>
                  <a:tcPr marL="91440" marR="73152" marT="36576" marB="36576" anchor="ctr">
                    <a:solidFill>
                      <a:srgbClr val="FFFFFF"/>
                    </a:solidFill>
                  </a:tcPr>
                </a:tc>
                <a:tc>
                  <a:txBody>
                    <a:bodyPr wrap="square"/>
                    <a:lstStyle/>
                    <a:p>
                      <a:pPr algn="ctr"/>
                      <a:r>
                        <a:rPr sz="930" b="0">
                          <a:solidFill>
                            <a:srgbClr val="2B2228"/>
                          </a:solidFill>
                          <a:latin typeface="Montserrat"/>
                        </a:rPr>
                        <a:t>636K Instagram</a:t>
                      </a:r>
                    </a:p>
                  </a:txBody>
                  <a:tcPr marL="91440" marR="73152" marT="36576" marB="36576" anchor="ctr">
                    <a:solidFill>
                      <a:srgbClr val="FFFFFF"/>
                    </a:solidFill>
                  </a:tcPr>
                </a:tc>
                <a:tc>
                  <a:txBody>
                    <a:bodyPr wrap="square"/>
                    <a:lstStyle/>
                    <a:p>
                      <a:pPr algn="ctr"/>
                      <a:r>
                        <a:rPr sz="930" b="0">
                          <a:solidFill>
                            <a:srgbClr val="2B2228"/>
                          </a:solidFill>
                          <a:latin typeface="Montserrat"/>
                        </a:rPr>
                        <a:t>Celebrity/founder-led 'skinvestment' authority</a:t>
                      </a:r>
                    </a:p>
                  </a:txBody>
                  <a:tcPr marL="91440" marR="73152" marT="36576" marB="36576" anchor="ctr">
                    <a:solidFill>
                      <a:srgbClr val="FFFFFF"/>
                    </a:solidFill>
                  </a:tcPr>
                </a:tc>
                <a:tc>
                  <a:txBody>
                    <a:bodyPr wrap="square"/>
                    <a:lstStyle/>
                    <a:p>
                      <a:pPr algn="ctr"/>
                      <a:r>
                        <a:rPr sz="930" b="0">
                          <a:solidFill>
                            <a:srgbClr val="2B2228"/>
                          </a:solidFill>
                          <a:latin typeface="Montserrat"/>
                        </a:rPr>
                        <a:t>Founder-as-face authority positioning</a:t>
                      </a:r>
                    </a:p>
                  </a:txBody>
                  <a:tcPr marL="91440" marR="73152" marT="36576" marB="36576" anchor="ctr">
                    <a:solidFill>
                      <a:srgbClr val="FFFFFF"/>
                    </a:solidFill>
                  </a:tcPr>
                </a:tc>
              </a:tr>
              <a:tr h="609600">
                <a:tc>
                  <a:txBody>
                    <a:bodyPr wrap="square"/>
                    <a:lstStyle/>
                    <a:p>
                      <a:pPr algn="l"/>
                      <a:r>
                        <a:rPr sz="930" b="0">
                          <a:solidFill>
                            <a:srgbClr val="2B2228"/>
                          </a:solidFill>
                          <a:latin typeface="Montserrat"/>
                        </a:rPr>
                        <a:t>Belo (Dr. Vicki Belo)</a:t>
                      </a:r>
                    </a:p>
                  </a:txBody>
                  <a:tcPr marL="91440" marR="73152" marT="36576" marB="36576" anchor="ctr">
                    <a:solidFill>
                      <a:srgbClr val="FBF6F1"/>
                    </a:solidFill>
                  </a:tcPr>
                </a:tc>
                <a:tc>
                  <a:txBody>
                    <a:bodyPr wrap="square"/>
                    <a:lstStyle/>
                    <a:p>
                      <a:pPr algn="ctr"/>
                      <a:r>
                        <a:rPr sz="930" b="0">
                          <a:solidFill>
                            <a:srgbClr val="2B2228"/>
                          </a:solidFill>
                          <a:latin typeface="Montserrat"/>
                        </a:rPr>
                        <a:t>595K IG · large TikTok</a:t>
                      </a:r>
                    </a:p>
                  </a:txBody>
                  <a:tcPr marL="91440" marR="73152" marT="36576" marB="36576" anchor="ctr">
                    <a:solidFill>
                      <a:srgbClr val="FBF6F1"/>
                    </a:solidFill>
                  </a:tcPr>
                </a:tc>
                <a:tc>
                  <a:txBody>
                    <a:bodyPr wrap="square"/>
                    <a:lstStyle/>
                    <a:p>
                      <a:pPr algn="ctr"/>
                      <a:r>
                        <a:rPr sz="930" b="0">
                          <a:solidFill>
                            <a:srgbClr val="2B2228"/>
                          </a:solidFill>
                          <a:latin typeface="Montserrat"/>
                        </a:rPr>
                        <a:t>Doctor reacts to viral skincare, weather/skin myth-busting</a:t>
                      </a:r>
                    </a:p>
                  </a:txBody>
                  <a:tcPr marL="91440" marR="73152" marT="36576" marB="36576" anchor="ctr">
                    <a:solidFill>
                      <a:srgbClr val="FBF6F1"/>
                    </a:solidFill>
                  </a:tcPr>
                </a:tc>
                <a:tc>
                  <a:txBody>
                    <a:bodyPr wrap="square"/>
                    <a:lstStyle/>
                    <a:p>
                      <a:pPr algn="ctr"/>
                      <a:r>
                        <a:rPr sz="930" b="0">
                          <a:solidFill>
                            <a:srgbClr val="2B2228"/>
                          </a:solidFill>
                          <a:latin typeface="Montserrat"/>
                        </a:rPr>
                        <a:t>Trend-reaction + myth-busting as education</a:t>
                      </a:r>
                    </a:p>
                  </a:txBody>
                  <a:tcPr marL="91440" marR="73152" marT="36576" marB="36576" anchor="ctr">
                    <a:solidFill>
                      <a:srgbClr val="FBF6F1"/>
                    </a:solidFill>
                  </a:tcPr>
                </a:tc>
              </a:tr>
              <a:tr h="609600">
                <a:tc>
                  <a:txBody>
                    <a:bodyPr wrap="square"/>
                    <a:lstStyle/>
                    <a:p>
                      <a:pPr algn="l"/>
                      <a:r>
                        <a:rPr sz="930" b="0">
                          <a:solidFill>
                            <a:srgbClr val="2B2228"/>
                          </a:solidFill>
                          <a:latin typeface="Montserrat"/>
                        </a:rPr>
                        <a:t>Rei Germar</a:t>
                      </a:r>
                    </a:p>
                  </a:txBody>
                  <a:tcPr marL="91440" marR="73152" marT="36576" marB="36576" anchor="ctr">
                    <a:solidFill>
                      <a:srgbClr val="FFFFFF"/>
                    </a:solidFill>
                  </a:tcPr>
                </a:tc>
                <a:tc>
                  <a:txBody>
                    <a:bodyPr wrap="square"/>
                    <a:lstStyle/>
                    <a:p>
                      <a:pPr algn="ctr"/>
                      <a:r>
                        <a:rPr sz="930" b="0">
                          <a:solidFill>
                            <a:srgbClr val="2B2228"/>
                          </a:solidFill>
                          <a:latin typeface="Montserrat"/>
                        </a:rPr>
                        <a:t>822.6K TikTok</a:t>
                      </a:r>
                    </a:p>
                  </a:txBody>
                  <a:tcPr marL="91440" marR="73152" marT="36576" marB="36576" anchor="ctr">
                    <a:solidFill>
                      <a:srgbClr val="FFFFFF"/>
                    </a:solidFill>
                  </a:tcPr>
                </a:tc>
                <a:tc>
                  <a:txBody>
                    <a:bodyPr wrap="square"/>
                    <a:lstStyle/>
                    <a:p>
                      <a:pPr algn="ctr"/>
                      <a:r>
                        <a:rPr sz="930" b="0">
                          <a:solidFill>
                            <a:srgbClr val="2B2228"/>
                          </a:solidFill>
                          <a:latin typeface="Montserrat"/>
                        </a:rPr>
                        <a:t>Series formats ('luxury vs affordable'), consistency</a:t>
                      </a:r>
                    </a:p>
                  </a:txBody>
                  <a:tcPr marL="91440" marR="73152" marT="36576" marB="36576" anchor="ctr">
                    <a:solidFill>
                      <a:srgbClr val="FFFFFF"/>
                    </a:solidFill>
                  </a:tcPr>
                </a:tc>
                <a:tc>
                  <a:txBody>
                    <a:bodyPr wrap="square"/>
                    <a:lstStyle/>
                    <a:p>
                      <a:pPr algn="ctr"/>
                      <a:r>
                        <a:rPr sz="930" b="0">
                          <a:solidFill>
                            <a:srgbClr val="2B2228"/>
                          </a:solidFill>
                          <a:latin typeface="Montserrat"/>
                        </a:rPr>
                        <a:t>Repeatable series formats that audiences return for</a:t>
                      </a:r>
                    </a:p>
                  </a:txBody>
                  <a:tcPr marL="91440" marR="73152" marT="36576" marB="36576" anchor="ctr">
                    <a:solidFill>
                      <a:srgbClr val="FFFFFF"/>
                    </a:solidFill>
                  </a:tcPr>
                </a:tc>
              </a:tr>
              <a:tr h="609600">
                <a:tc>
                  <a:txBody>
                    <a:bodyPr wrap="square"/>
                    <a:lstStyle/>
                    <a:p>
                      <a:pPr algn="l"/>
                      <a:r>
                        <a:rPr sz="930" b="0">
                          <a:solidFill>
                            <a:srgbClr val="2B2228"/>
                          </a:solidFill>
                          <a:latin typeface="Montserrat"/>
                        </a:rPr>
                        <a:t>Nerdy Derma / derm creators</a:t>
                      </a:r>
                    </a:p>
                  </a:txBody>
                  <a:tcPr marL="91440" marR="73152" marT="36576" marB="36576" anchor="ctr">
                    <a:solidFill>
                      <a:srgbClr val="FBF6F1"/>
                    </a:solidFill>
                  </a:tcPr>
                </a:tc>
                <a:tc>
                  <a:txBody>
                    <a:bodyPr wrap="square"/>
                    <a:lstStyle/>
                    <a:p>
                      <a:pPr algn="ctr"/>
                      <a:r>
                        <a:rPr sz="930" b="0">
                          <a:solidFill>
                            <a:srgbClr val="2B2228"/>
                          </a:solidFill>
                          <a:latin typeface="Montserrat"/>
                        </a:rPr>
                        <a:t>Niche but loyal</a:t>
                      </a:r>
                    </a:p>
                  </a:txBody>
                  <a:tcPr marL="91440" marR="73152" marT="36576" marB="36576" anchor="ctr">
                    <a:solidFill>
                      <a:srgbClr val="FBF6F1"/>
                    </a:solidFill>
                  </a:tcPr>
                </a:tc>
                <a:tc>
                  <a:txBody>
                    <a:bodyPr wrap="square"/>
                    <a:lstStyle/>
                    <a:p>
                      <a:pPr algn="ctr"/>
                      <a:r>
                        <a:rPr sz="930" b="0">
                          <a:solidFill>
                            <a:srgbClr val="2B2228"/>
                          </a:solidFill>
                          <a:latin typeface="Montserrat"/>
                        </a:rPr>
                        <a:t>Trend-jacked educational derm content, relatability</a:t>
                      </a:r>
                    </a:p>
                  </a:txBody>
                  <a:tcPr marL="91440" marR="73152" marT="36576" marB="36576" anchor="ctr">
                    <a:solidFill>
                      <a:srgbClr val="FBF6F1"/>
                    </a:solidFill>
                  </a:tcPr>
                </a:tc>
                <a:tc>
                  <a:txBody>
                    <a:bodyPr wrap="square"/>
                    <a:lstStyle/>
                    <a:p>
                      <a:pPr algn="ctr"/>
                      <a:r>
                        <a:rPr sz="930" b="0">
                          <a:solidFill>
                            <a:srgbClr val="2B2228"/>
                          </a:solidFill>
                          <a:latin typeface="Montserrat"/>
                        </a:rPr>
                        <a:t>Relatable, credentialed 'edutainment'</a:t>
                      </a:r>
                    </a:p>
                  </a:txBody>
                  <a:tcPr marL="91440" marR="73152" marT="36576" marB="36576" anchor="ctr">
                    <a:solidFill>
                      <a:srgbClr val="FBF6F1"/>
                    </a:solidFill>
                  </a:tcPr>
                </a:tc>
              </a:tr>
            </a:tbl>
          </a:graphicData>
        </a:graphic>
      </p:graphicFrame>
      <p:sp>
        <p:nvSpPr>
          <p:cNvPr id="7" name="Rounded Rectangle 6"/>
          <p:cNvSpPr/>
          <p:nvPr/>
        </p:nvSpPr>
        <p:spPr>
          <a:xfrm>
            <a:off x="8503920" y="1737360"/>
            <a:ext cx="3154680" cy="3657600"/>
          </a:xfrm>
          <a:prstGeom prst="roundRect">
            <a:avLst>
              <a:gd name="adj" fmla="val 4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732520" y="1920240"/>
            <a:ext cx="274320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50">
                <a:solidFill>
                  <a:srgbClr val="E7BBC0"/>
                </a:solidFill>
                <a:latin typeface="Montserrat"/>
              </a:rPr>
              <a:t>THE PATTERN</a:t>
            </a:r>
          </a:p>
        </p:txBody>
      </p:sp>
      <p:sp>
        <p:nvSpPr>
          <p:cNvPr id="9" name="TextBox 8"/>
          <p:cNvSpPr txBox="1"/>
          <p:nvPr/>
        </p:nvSpPr>
        <p:spPr>
          <a:xfrm>
            <a:off x="8732520" y="2331720"/>
            <a:ext cx="2743200" cy="2926080"/>
          </a:xfrm>
          <a:prstGeom prst="rect">
            <a:avLst/>
          </a:prstGeom>
          <a:noFill/>
        </p:spPr>
        <p:txBody>
          <a:bodyPr wrap="square" lIns="0" rIns="0" tIns="0" bIns="0">
            <a:spAutoFit/>
          </a:bodyPr>
          <a:lstStyle/>
          <a:p>
            <a:pPr>
              <a:lnSpc>
                <a:spcPct val="108000"/>
              </a:lnSpc>
              <a:spcAft>
                <a:spcPts val="1000"/>
              </a:spcAft>
            </a:pPr>
            <a:r>
              <a:rPr sz="1080" b="1">
                <a:solidFill>
                  <a:srgbClr val="E7BBC0"/>
                </a:solidFill>
                <a:latin typeface="Montserrat"/>
              </a:rPr>
              <a:t>—  </a:t>
            </a:r>
            <a:r>
              <a:rPr sz="1080" b="0">
                <a:solidFill>
                  <a:srgbClr val="FBF6F1"/>
                </a:solidFill>
                <a:latin typeface="Montserrat"/>
              </a:rPr>
              <a:t>TikTok-native, not repurposed.</a:t>
            </a:r>
          </a:p>
          <a:p>
            <a:pPr>
              <a:lnSpc>
                <a:spcPct val="108000"/>
              </a:lnSpc>
              <a:spcAft>
                <a:spcPts val="1000"/>
              </a:spcAft>
            </a:pPr>
            <a:r>
              <a:rPr sz="1080" b="1">
                <a:solidFill>
                  <a:srgbClr val="E7BBC0"/>
                </a:solidFill>
                <a:latin typeface="Montserrat"/>
              </a:rPr>
              <a:t>—  </a:t>
            </a:r>
            <a:r>
              <a:rPr sz="1080" b="0">
                <a:solidFill>
                  <a:srgbClr val="FBF6F1"/>
                </a:solidFill>
                <a:latin typeface="Montserrat"/>
              </a:rPr>
              <a:t>Education delivered as entertainment.</a:t>
            </a:r>
          </a:p>
          <a:p>
            <a:pPr>
              <a:lnSpc>
                <a:spcPct val="108000"/>
              </a:lnSpc>
              <a:spcAft>
                <a:spcPts val="1000"/>
              </a:spcAft>
            </a:pPr>
            <a:r>
              <a:rPr sz="1080" b="1">
                <a:solidFill>
                  <a:srgbClr val="E7BBC0"/>
                </a:solidFill>
                <a:latin typeface="Montserrat"/>
              </a:rPr>
              <a:t>—  </a:t>
            </a:r>
            <a:r>
              <a:rPr sz="1080" b="0">
                <a:solidFill>
                  <a:srgbClr val="FBF6F1"/>
                </a:solidFill>
                <a:latin typeface="Montserrat"/>
              </a:rPr>
              <a:t>Creator &amp; UGC networks manufacture reach.</a:t>
            </a:r>
          </a:p>
          <a:p>
            <a:pPr>
              <a:lnSpc>
                <a:spcPct val="108000"/>
              </a:lnSpc>
              <a:spcAft>
                <a:spcPts val="1000"/>
              </a:spcAft>
            </a:pPr>
            <a:r>
              <a:rPr sz="1080" b="1">
                <a:solidFill>
                  <a:srgbClr val="E7BBC0"/>
                </a:solidFill>
                <a:latin typeface="Montserrat"/>
              </a:rPr>
              <a:t>—  </a:t>
            </a:r>
            <a:r>
              <a:rPr sz="1080" b="0">
                <a:solidFill>
                  <a:srgbClr val="FBF6F1"/>
                </a:solidFill>
                <a:latin typeface="Montserrat"/>
              </a:rPr>
              <a:t>A human face (founder/doctor) builds trust.</a:t>
            </a:r>
          </a:p>
          <a:p>
            <a:pPr>
              <a:lnSpc>
                <a:spcPct val="108000"/>
              </a:lnSpc>
              <a:spcAft>
                <a:spcPts val="1000"/>
              </a:spcAft>
            </a:pPr>
            <a:r>
              <a:rPr sz="1080" b="1">
                <a:solidFill>
                  <a:srgbClr val="E7BBC0"/>
                </a:solidFill>
                <a:latin typeface="Montserrat"/>
              </a:rPr>
              <a:t>—  </a:t>
            </a:r>
            <a:r>
              <a:rPr sz="1080" b="0">
                <a:solidFill>
                  <a:srgbClr val="FBF6F1"/>
                </a:solidFill>
                <a:latin typeface="Montserrat"/>
              </a:rPr>
              <a:t>1–2 big 'earned-reach' moments per year.</a:t>
            </a:r>
          </a:p>
        </p:txBody>
      </p:sp>
      <p:sp>
        <p:nvSpPr>
          <p:cNvPr id="10" name="TextBox 9"/>
          <p:cNvSpPr txBox="1"/>
          <p:nvPr/>
        </p:nvSpPr>
        <p:spPr>
          <a:xfrm>
            <a:off x="640080" y="5532120"/>
            <a:ext cx="10972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0" i="0">
                <a:solidFill>
                  <a:srgbClr val="2B2228"/>
                </a:solidFill>
                <a:latin typeface="Montserrat"/>
              </a:rPr>
              <a:t>None of these brands won on content </a:t>
            </a:r>
            <a:r>
              <a:rPr sz="1100" b="1" i="1">
                <a:solidFill>
                  <a:srgbClr val="4A2C3A"/>
                </a:solidFill>
                <a:latin typeface="Montserrat"/>
              </a:rPr>
              <a:t>volume</a:t>
            </a:r>
            <a:r>
              <a:rPr sz="1100" b="0" i="0">
                <a:solidFill>
                  <a:srgbClr val="2B2228"/>
                </a:solidFill>
                <a:latin typeface="Montserrat"/>
              </a:rPr>
              <a:t>. They won on distribution mechanics — and Tita Derms can copy the mechanics, not just the output.</a:t>
            </a:r>
          </a:p>
        </p:txBody>
      </p:sp>
      <p:sp>
        <p:nvSpPr>
          <p:cNvPr id="11" name="Rectangle 10"/>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3" name="TextBox 12"/>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10 / 29</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GROWTH OPPORTUNITY</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The gap between today and the category ceiling</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640080" y="1828800"/>
          <a:ext cx="6583680" cy="4023360"/>
        </p:xfrm>
        <a:graphic>
          <a:graphicData uri="http://schemas.openxmlformats.org/drawingml/2006/chart">
            <c:chart xmlns:c="http://schemas.openxmlformats.org/drawingml/2006/chart" r:id="rId2"/>
          </a:graphicData>
        </a:graphic>
      </p:graphicFrame>
      <p:sp>
        <p:nvSpPr>
          <p:cNvPr id="7" name="TextBox 6"/>
          <p:cNvSpPr txBox="1"/>
          <p:nvPr/>
        </p:nvSpPr>
        <p:spPr>
          <a:xfrm>
            <a:off x="640080" y="5897880"/>
            <a:ext cx="6583680" cy="274320"/>
          </a:xfrm>
          <a:prstGeom prst="rect">
            <a:avLst/>
          </a:prstGeom>
          <a:noFill/>
        </p:spPr>
        <p:txBody>
          <a:bodyPr wrap="square" anchor="t" lIns="0" rIns="0" tIns="0" bIns="0">
            <a:spAutoFit/>
          </a:bodyPr>
          <a:lstStyle/>
          <a:p>
            <a:pPr algn="l">
              <a:lnSpc>
                <a:spcPct val="100000"/>
              </a:lnSpc>
              <a:spcBef>
                <a:spcPts val="0"/>
              </a:spcBef>
              <a:spcAft>
                <a:spcPts val="400"/>
              </a:spcAft>
            </a:pPr>
            <a:r>
              <a:rPr sz="850" b="0" i="1">
                <a:solidFill>
                  <a:srgbClr val="8A7A7E"/>
                </a:solidFill>
                <a:latin typeface="Montserrat"/>
              </a:rPr>
              <a:t>Verified 314-follower base vs. single-platform category leaders. The bar is invisible — that is the point.</a:t>
            </a:r>
          </a:p>
        </p:txBody>
      </p:sp>
      <p:sp>
        <p:nvSpPr>
          <p:cNvPr id="8" name="Rounded Rectangle 7"/>
          <p:cNvSpPr/>
          <p:nvPr/>
        </p:nvSpPr>
        <p:spPr>
          <a:xfrm>
            <a:off x="7498079" y="1828800"/>
            <a:ext cx="4160520" cy="402336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ounded Rectangle 8"/>
          <p:cNvSpPr/>
          <p:nvPr/>
        </p:nvSpPr>
        <p:spPr>
          <a:xfrm>
            <a:off x="7498079" y="1828800"/>
            <a:ext cx="64008" cy="402336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0" y="2011680"/>
            <a:ext cx="365760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50">
                <a:solidFill>
                  <a:srgbClr val="B76E79"/>
                </a:solidFill>
                <a:latin typeface="Montserrat"/>
              </a:rPr>
              <a:t>THE OPENING</a:t>
            </a:r>
          </a:p>
        </p:txBody>
      </p:sp>
      <p:sp>
        <p:nvSpPr>
          <p:cNvPr id="11" name="TextBox 10"/>
          <p:cNvSpPr txBox="1"/>
          <p:nvPr/>
        </p:nvSpPr>
        <p:spPr>
          <a:xfrm>
            <a:off x="7772400" y="2423160"/>
            <a:ext cx="3657600" cy="3291840"/>
          </a:xfrm>
          <a:prstGeom prst="rect">
            <a:avLst/>
          </a:prstGeom>
          <a:noFill/>
        </p:spPr>
        <p:txBody>
          <a:bodyPr wrap="square" lIns="0" rIns="0" tIns="0" bIns="0">
            <a:spAutoFit/>
          </a:bodyPr>
          <a:lstStyle/>
          <a:p>
            <a:pPr>
              <a:lnSpc>
                <a:spcPct val="108000"/>
              </a:lnSpc>
              <a:spcAft>
                <a:spcPts val="1000"/>
              </a:spcAft>
            </a:pPr>
            <a:r>
              <a:rPr sz="1080" b="1">
                <a:solidFill>
                  <a:srgbClr val="B76E79"/>
                </a:solidFill>
                <a:latin typeface="Montserrat"/>
              </a:rPr>
              <a:t>—  </a:t>
            </a:r>
            <a:r>
              <a:rPr sz="1080" b="1">
                <a:solidFill>
                  <a:srgbClr val="2B2228"/>
                </a:solidFill>
                <a:latin typeface="Montserrat"/>
              </a:rPr>
              <a:t>Headroom is real: </a:t>
            </a:r>
            <a:r>
              <a:rPr sz="1080">
                <a:solidFill>
                  <a:srgbClr val="2B2228"/>
                </a:solidFill>
                <a:latin typeface="Montserrat"/>
              </a:rPr>
              <a:t>category leaders prove a single platform can hold 600K–900K+ in this exact market.</a:t>
            </a:r>
          </a:p>
          <a:p>
            <a:pPr>
              <a:lnSpc>
                <a:spcPct val="108000"/>
              </a:lnSpc>
              <a:spcAft>
                <a:spcPts val="1000"/>
              </a:spcAft>
            </a:pPr>
            <a:r>
              <a:rPr sz="1080" b="1">
                <a:solidFill>
                  <a:srgbClr val="B76E79"/>
                </a:solidFill>
                <a:latin typeface="Montserrat"/>
              </a:rPr>
              <a:t>—  </a:t>
            </a:r>
            <a:r>
              <a:rPr sz="1080" b="1">
                <a:solidFill>
                  <a:srgbClr val="2B2228"/>
                </a:solidFill>
                <a:latin typeface="Montserrat"/>
              </a:rPr>
              <a:t>No dominant 'tita' voice: </a:t>
            </a:r>
            <a:r>
              <a:rPr sz="1080">
                <a:solidFill>
                  <a:srgbClr val="2B2228"/>
                </a:solidFill>
                <a:latin typeface="Montserrat"/>
              </a:rPr>
              <a:t>the warm-auntie dermatology niche is uncontested at scale.</a:t>
            </a:r>
          </a:p>
          <a:p>
            <a:pPr>
              <a:lnSpc>
                <a:spcPct val="108000"/>
              </a:lnSpc>
              <a:spcAft>
                <a:spcPts val="1000"/>
              </a:spcAft>
            </a:pPr>
            <a:r>
              <a:rPr sz="1080" b="1">
                <a:solidFill>
                  <a:srgbClr val="B76E79"/>
                </a:solidFill>
                <a:latin typeface="Montserrat"/>
              </a:rPr>
              <a:t>—  </a:t>
            </a:r>
            <a:r>
              <a:rPr sz="1080" b="1">
                <a:solidFill>
                  <a:srgbClr val="2B2228"/>
                </a:solidFill>
                <a:latin typeface="Montserrat"/>
              </a:rPr>
              <a:t>TikTok Shop tailwind: </a:t>
            </a:r>
            <a:r>
              <a:rPr sz="1080">
                <a:solidFill>
                  <a:srgbClr val="2B2228"/>
                </a:solidFill>
                <a:latin typeface="Montserrat"/>
              </a:rPr>
              <a:t>PH skincare discovery + commerce is consolidating on TikTok — timing is now.</a:t>
            </a:r>
          </a:p>
          <a:p>
            <a:pPr>
              <a:lnSpc>
                <a:spcPct val="108000"/>
              </a:lnSpc>
              <a:spcAft>
                <a:spcPts val="1000"/>
              </a:spcAft>
            </a:pPr>
            <a:r>
              <a:rPr sz="1080" b="1">
                <a:solidFill>
                  <a:srgbClr val="B76E79"/>
                </a:solidFill>
                <a:latin typeface="Montserrat"/>
              </a:rPr>
              <a:t>—  </a:t>
            </a:r>
            <a:r>
              <a:rPr sz="1080" b="1">
                <a:solidFill>
                  <a:srgbClr val="2B2228"/>
                </a:solidFill>
                <a:latin typeface="Montserrat"/>
              </a:rPr>
              <a:t>Multi-platform stack: </a:t>
            </a:r>
            <a:r>
              <a:rPr sz="1080">
                <a:solidFill>
                  <a:srgbClr val="2B2228"/>
                </a:solidFill>
                <a:latin typeface="Montserrat"/>
              </a:rPr>
              <a:t>1M is reached by summing FB + IG + TikTok, not winning one in isolation.</a:t>
            </a:r>
          </a:p>
        </p:txBody>
      </p:sp>
      <p:sp>
        <p:nvSpPr>
          <p:cNvPr id="12" name="Rectangle 11"/>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4" name="TextBox 13"/>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11 / 29</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WHY CONTENT ALONE DOESN'T SCALE</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Same content, two different loops</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828800"/>
            <a:ext cx="5349240" cy="420624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828800"/>
            <a:ext cx="64008" cy="420624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2011680"/>
            <a:ext cx="48463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C98A95"/>
                </a:solidFill>
                <a:latin typeface="Montserrat"/>
              </a:rPr>
              <a:t>TODAY  ·  THE LEAKY LOOP</a:t>
            </a:r>
          </a:p>
        </p:txBody>
      </p:sp>
      <p:sp>
        <p:nvSpPr>
          <p:cNvPr id="9" name="TextBox 8"/>
          <p:cNvSpPr txBox="1"/>
          <p:nvPr/>
        </p:nvSpPr>
        <p:spPr>
          <a:xfrm>
            <a:off x="914400" y="2468880"/>
            <a:ext cx="4846320" cy="2743200"/>
          </a:xfrm>
          <a:prstGeom prst="rect">
            <a:avLst/>
          </a:prstGeom>
          <a:noFill/>
        </p:spPr>
        <p:txBody>
          <a:bodyPr wrap="square" lIns="0" rIns="0" tIns="0" bIns="0">
            <a:spAutoFit/>
          </a:bodyPr>
          <a:lstStyle/>
          <a:p>
            <a:pPr>
              <a:lnSpc>
                <a:spcPct val="108000"/>
              </a:lnSpc>
              <a:spcAft>
                <a:spcPts val="1100"/>
              </a:spcAft>
            </a:pPr>
            <a:r>
              <a:rPr sz="1150" b="1">
                <a:solidFill>
                  <a:srgbClr val="C98A95"/>
                </a:solidFill>
                <a:latin typeface="Montserrat"/>
              </a:rPr>
              <a:t>✕  </a:t>
            </a:r>
            <a:r>
              <a:rPr sz="1150" b="0">
                <a:solidFill>
                  <a:srgbClr val="2B2228"/>
                </a:solidFill>
                <a:latin typeface="Montserrat"/>
              </a:rPr>
              <a:t>Publish → reaches ~1–2% of existing fans</a:t>
            </a:r>
          </a:p>
          <a:p>
            <a:pPr>
              <a:lnSpc>
                <a:spcPct val="108000"/>
              </a:lnSpc>
              <a:spcAft>
                <a:spcPts val="1100"/>
              </a:spcAft>
            </a:pPr>
            <a:r>
              <a:rPr sz="1150" b="1">
                <a:solidFill>
                  <a:srgbClr val="C98A95"/>
                </a:solidFill>
                <a:latin typeface="Montserrat"/>
              </a:rPr>
              <a:t>✕  </a:t>
            </a:r>
            <a:r>
              <a:rPr sz="1150" b="0">
                <a:solidFill>
                  <a:srgbClr val="2B2228"/>
                </a:solidFill>
                <a:latin typeface="Montserrat"/>
              </a:rPr>
              <a:t>Weak hook → low watch-time → algorithm stops pushing</a:t>
            </a:r>
          </a:p>
          <a:p>
            <a:pPr>
              <a:lnSpc>
                <a:spcPct val="108000"/>
              </a:lnSpc>
              <a:spcAft>
                <a:spcPts val="1100"/>
              </a:spcAft>
            </a:pPr>
            <a:r>
              <a:rPr sz="1150" b="1">
                <a:solidFill>
                  <a:srgbClr val="C98A95"/>
                </a:solidFill>
                <a:latin typeface="Montserrat"/>
              </a:rPr>
              <a:t>✕  </a:t>
            </a:r>
            <a:r>
              <a:rPr sz="1150" b="0">
                <a:solidFill>
                  <a:srgbClr val="2B2228"/>
                </a:solidFill>
                <a:latin typeface="Montserrat"/>
              </a:rPr>
              <a:t>No share prompt → content doesn't travel</a:t>
            </a:r>
          </a:p>
          <a:p>
            <a:pPr>
              <a:lnSpc>
                <a:spcPct val="108000"/>
              </a:lnSpc>
              <a:spcAft>
                <a:spcPts val="1100"/>
              </a:spcAft>
            </a:pPr>
            <a:r>
              <a:rPr sz="1150" b="1">
                <a:solidFill>
                  <a:srgbClr val="C98A95"/>
                </a:solidFill>
                <a:latin typeface="Montserrat"/>
              </a:rPr>
              <a:t>✕  </a:t>
            </a:r>
            <a:r>
              <a:rPr sz="1150" b="0">
                <a:solidFill>
                  <a:srgbClr val="2B2228"/>
                </a:solidFill>
                <a:latin typeface="Montserrat"/>
              </a:rPr>
              <a:t>No creators → no borrowed audiences</a:t>
            </a:r>
          </a:p>
          <a:p>
            <a:pPr>
              <a:lnSpc>
                <a:spcPct val="108000"/>
              </a:lnSpc>
              <a:spcAft>
                <a:spcPts val="1100"/>
              </a:spcAft>
            </a:pPr>
            <a:r>
              <a:rPr sz="1150" b="1">
                <a:solidFill>
                  <a:srgbClr val="C98A95"/>
                </a:solidFill>
                <a:latin typeface="Montserrat"/>
              </a:rPr>
              <a:t>✕  </a:t>
            </a:r>
            <a:r>
              <a:rPr sz="1150" b="0">
                <a:solidFill>
                  <a:srgbClr val="2B2228"/>
                </a:solidFill>
                <a:latin typeface="Montserrat"/>
              </a:rPr>
              <a:t>Result: more posts, same ceiling</a:t>
            </a:r>
          </a:p>
        </p:txBody>
      </p:sp>
      <p:sp>
        <p:nvSpPr>
          <p:cNvPr id="10" name="Rounded Rectangle 9"/>
          <p:cNvSpPr/>
          <p:nvPr/>
        </p:nvSpPr>
        <p:spPr>
          <a:xfrm>
            <a:off x="914400" y="5440680"/>
            <a:ext cx="2377440" cy="384048"/>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5440680"/>
            <a:ext cx="2377440" cy="384048"/>
          </a:xfrm>
          <a:prstGeom prst="rect">
            <a:avLst/>
          </a:prstGeom>
          <a:noFill/>
        </p:spPr>
        <p:txBody>
          <a:bodyPr wrap="square" anchor="ctr" lIns="0" rIns="0" tIns="0" bIns="0">
            <a:spAutoFit/>
          </a:bodyPr>
          <a:lstStyle/>
          <a:p>
            <a:pPr algn="ctr">
              <a:lnSpc>
                <a:spcPct val="100000"/>
              </a:lnSpc>
              <a:spcBef>
                <a:spcPts val="0"/>
              </a:spcBef>
              <a:spcAft>
                <a:spcPts val="400"/>
              </a:spcAft>
            </a:pPr>
            <a:r>
              <a:rPr sz="950" b="1" i="0" spc="50">
                <a:solidFill>
                  <a:srgbClr val="FFFFFF"/>
                </a:solidFill>
                <a:latin typeface="Montserrat"/>
              </a:rPr>
              <a:t>VOLUME ≠ GROWTH</a:t>
            </a:r>
          </a:p>
        </p:txBody>
      </p:sp>
      <p:sp>
        <p:nvSpPr>
          <p:cNvPr id="12" name="Rounded Rectangle 11"/>
          <p:cNvSpPr/>
          <p:nvPr/>
        </p:nvSpPr>
        <p:spPr>
          <a:xfrm>
            <a:off x="6309360" y="1828800"/>
            <a:ext cx="5349240" cy="420624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6309360" y="1828800"/>
            <a:ext cx="64008" cy="4206240"/>
          </a:xfrm>
          <a:prstGeom prst="roundRect">
            <a:avLst>
              <a:gd name="adj" fmla="val 50000"/>
            </a:avLst>
          </a:prstGeom>
          <a:solidFill>
            <a:srgbClr val="9EB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83680" y="2011680"/>
            <a:ext cx="48463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6E8670"/>
                </a:solidFill>
                <a:latin typeface="Montserrat"/>
              </a:rPr>
              <a:t>WITH A DISTRIBUTION SYSTEM</a:t>
            </a:r>
          </a:p>
        </p:txBody>
      </p:sp>
      <p:sp>
        <p:nvSpPr>
          <p:cNvPr id="15" name="TextBox 14"/>
          <p:cNvSpPr txBox="1"/>
          <p:nvPr/>
        </p:nvSpPr>
        <p:spPr>
          <a:xfrm>
            <a:off x="6583680" y="2468880"/>
            <a:ext cx="4846320" cy="2743200"/>
          </a:xfrm>
          <a:prstGeom prst="rect">
            <a:avLst/>
          </a:prstGeom>
          <a:noFill/>
        </p:spPr>
        <p:txBody>
          <a:bodyPr wrap="square" lIns="0" rIns="0" tIns="0" bIns="0">
            <a:spAutoFit/>
          </a:bodyPr>
          <a:lstStyle/>
          <a:p>
            <a:pPr>
              <a:lnSpc>
                <a:spcPct val="108000"/>
              </a:lnSpc>
              <a:spcAft>
                <a:spcPts val="1100"/>
              </a:spcAft>
            </a:pPr>
            <a:r>
              <a:rPr sz="1150" b="1">
                <a:solidFill>
                  <a:srgbClr val="6E8670"/>
                </a:solidFill>
                <a:latin typeface="Montserrat"/>
              </a:rPr>
              <a:t>✓  </a:t>
            </a:r>
            <a:r>
              <a:rPr sz="1150" b="0">
                <a:solidFill>
                  <a:srgbClr val="2B2228"/>
                </a:solidFill>
                <a:latin typeface="Montserrat"/>
              </a:rPr>
              <a:t>Publish → hook engineered for 1-second retention</a:t>
            </a:r>
          </a:p>
          <a:p>
            <a:pPr>
              <a:lnSpc>
                <a:spcPct val="108000"/>
              </a:lnSpc>
              <a:spcAft>
                <a:spcPts val="1100"/>
              </a:spcAft>
            </a:pPr>
            <a:r>
              <a:rPr sz="1150" b="1">
                <a:solidFill>
                  <a:srgbClr val="6E8670"/>
                </a:solidFill>
                <a:latin typeface="Montserrat"/>
              </a:rPr>
              <a:t>✓  </a:t>
            </a:r>
            <a:r>
              <a:rPr sz="1150" b="0">
                <a:solidFill>
                  <a:srgbClr val="2B2228"/>
                </a:solidFill>
                <a:latin typeface="Montserrat"/>
              </a:rPr>
              <a:t>High watch-time → algorithm expands to non-followers</a:t>
            </a:r>
          </a:p>
          <a:p>
            <a:pPr>
              <a:lnSpc>
                <a:spcPct val="108000"/>
              </a:lnSpc>
              <a:spcAft>
                <a:spcPts val="1100"/>
              </a:spcAft>
            </a:pPr>
            <a:r>
              <a:rPr sz="1150" b="1">
                <a:solidFill>
                  <a:srgbClr val="6E8670"/>
                </a:solidFill>
                <a:latin typeface="Montserrat"/>
              </a:rPr>
              <a:t>✓  </a:t>
            </a:r>
            <a:r>
              <a:rPr sz="1150" b="0">
                <a:solidFill>
                  <a:srgbClr val="2B2228"/>
                </a:solidFill>
                <a:latin typeface="Montserrat"/>
              </a:rPr>
              <a:t>Save/Send CTA → content travels to new audiences</a:t>
            </a:r>
          </a:p>
          <a:p>
            <a:pPr>
              <a:lnSpc>
                <a:spcPct val="108000"/>
              </a:lnSpc>
              <a:spcAft>
                <a:spcPts val="1100"/>
              </a:spcAft>
            </a:pPr>
            <a:r>
              <a:rPr sz="1150" b="1">
                <a:solidFill>
                  <a:srgbClr val="6E8670"/>
                </a:solidFill>
                <a:latin typeface="Montserrat"/>
              </a:rPr>
              <a:t>✓  </a:t>
            </a:r>
            <a:r>
              <a:rPr sz="1150" b="0">
                <a:solidFill>
                  <a:srgbClr val="2B2228"/>
                </a:solidFill>
                <a:latin typeface="Montserrat"/>
              </a:rPr>
              <a:t>Creators + paid → reach multiplied 5–20×</a:t>
            </a:r>
          </a:p>
          <a:p>
            <a:pPr>
              <a:lnSpc>
                <a:spcPct val="108000"/>
              </a:lnSpc>
              <a:spcAft>
                <a:spcPts val="1100"/>
              </a:spcAft>
            </a:pPr>
            <a:r>
              <a:rPr sz="1150" b="1">
                <a:solidFill>
                  <a:srgbClr val="6E8670"/>
                </a:solidFill>
                <a:latin typeface="Montserrat"/>
              </a:rPr>
              <a:t>✓  </a:t>
            </a:r>
            <a:r>
              <a:rPr sz="1150" b="0">
                <a:solidFill>
                  <a:srgbClr val="2B2228"/>
                </a:solidFill>
                <a:latin typeface="Montserrat"/>
              </a:rPr>
              <a:t>Community → audience re-shares the next post</a:t>
            </a:r>
          </a:p>
        </p:txBody>
      </p:sp>
      <p:sp>
        <p:nvSpPr>
          <p:cNvPr id="16" name="Rounded Rectangle 15"/>
          <p:cNvSpPr/>
          <p:nvPr/>
        </p:nvSpPr>
        <p:spPr>
          <a:xfrm>
            <a:off x="6583680" y="5440680"/>
            <a:ext cx="2743200" cy="384048"/>
          </a:xfrm>
          <a:prstGeom prst="roundRect">
            <a:avLst>
              <a:gd name="adj" fmla="val 50000"/>
            </a:avLst>
          </a:prstGeom>
          <a:solidFill>
            <a:srgbClr val="6E86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5440680"/>
            <a:ext cx="2743200" cy="384048"/>
          </a:xfrm>
          <a:prstGeom prst="rect">
            <a:avLst/>
          </a:prstGeom>
          <a:noFill/>
        </p:spPr>
        <p:txBody>
          <a:bodyPr wrap="square" anchor="ctr" lIns="0" rIns="0" tIns="0" bIns="0">
            <a:spAutoFit/>
          </a:bodyPr>
          <a:lstStyle/>
          <a:p>
            <a:pPr algn="ctr">
              <a:lnSpc>
                <a:spcPct val="100000"/>
              </a:lnSpc>
              <a:spcBef>
                <a:spcPts val="0"/>
              </a:spcBef>
              <a:spcAft>
                <a:spcPts val="400"/>
              </a:spcAft>
            </a:pPr>
            <a:r>
              <a:rPr sz="950" b="1" i="0" spc="50">
                <a:solidFill>
                  <a:srgbClr val="FFFFFF"/>
                </a:solidFill>
                <a:latin typeface="Montserrat"/>
              </a:rPr>
              <a:t>DISTRIBUTION = COMPOUNDING</a:t>
            </a:r>
          </a:p>
        </p:txBody>
      </p:sp>
      <p:sp>
        <p:nvSpPr>
          <p:cNvPr id="18" name="Rectangle 17"/>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20" name="TextBox 19"/>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12 / 29</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46304" cy="6858000"/>
          </a:xfrm>
          <a:prstGeom prst="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E7BBC0"/>
                </a:solidFill>
                <a:latin typeface="Montserrat"/>
              </a:rPr>
              <a:t>EXECUTIVE INSIGHT  ·  01</a:t>
            </a:r>
          </a:p>
        </p:txBody>
      </p:sp>
      <p:sp>
        <p:nvSpPr>
          <p:cNvPr id="5" name="TextBox 4"/>
          <p:cNvSpPr txBox="1"/>
          <p:nvPr/>
        </p:nvSpPr>
        <p:spPr>
          <a:xfrm>
            <a:off x="640080" y="822960"/>
            <a:ext cx="10881360" cy="822960"/>
          </a:xfrm>
          <a:prstGeom prst="rect">
            <a:avLst/>
          </a:prstGeom>
          <a:noFill/>
        </p:spPr>
        <p:txBody>
          <a:bodyPr wrap="square" anchor="t" lIns="0" rIns="0" tIns="0" bIns="0">
            <a:spAutoFit/>
          </a:bodyPr>
          <a:lstStyle/>
          <a:p>
            <a:pPr algn="l">
              <a:lnSpc>
                <a:spcPct val="100000"/>
              </a:lnSpc>
              <a:spcBef>
                <a:spcPts val="0"/>
              </a:spcBef>
              <a:spcAft>
                <a:spcPts val="400"/>
              </a:spcAft>
            </a:pPr>
            <a:r>
              <a:rPr sz="2800" b="0" i="0">
                <a:solidFill>
                  <a:srgbClr val="FFFFFF"/>
                </a:solidFill>
                <a:latin typeface="Playfair Display"/>
              </a:rPr>
              <a:t>Why 1,000,000 followers may be the wrong goal</a:t>
            </a:r>
          </a:p>
        </p:txBody>
      </p:sp>
      <p:sp>
        <p:nvSpPr>
          <p:cNvPr id="6" name="Rectangle 5"/>
          <p:cNvSpPr/>
          <p:nvPr/>
        </p:nvSpPr>
        <p:spPr>
          <a:xfrm>
            <a:off x="640080" y="1481328"/>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828800"/>
            <a:ext cx="10881360" cy="731520"/>
          </a:xfrm>
          <a:prstGeom prst="roundRect">
            <a:avLst>
              <a:gd name="adj" fmla="val 12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1828800"/>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E7BBC0"/>
                </a:solidFill>
                <a:latin typeface="Montserrat"/>
              </a:rPr>
              <a:t>Vanity metric</a:t>
            </a:r>
          </a:p>
        </p:txBody>
      </p:sp>
      <p:sp>
        <p:nvSpPr>
          <p:cNvPr id="9" name="TextBox 8"/>
          <p:cNvSpPr txBox="1"/>
          <p:nvPr/>
        </p:nvSpPr>
        <p:spPr>
          <a:xfrm>
            <a:off x="3657600" y="1828800"/>
            <a:ext cx="548640" cy="731520"/>
          </a:xfrm>
          <a:prstGeom prst="rect">
            <a:avLst/>
          </a:prstGeom>
          <a:noFill/>
        </p:spPr>
        <p:txBody>
          <a:bodyPr wrap="square" anchor="ctr" lIns="0" rIns="0" tIns="0" bIns="0">
            <a:spAutoFit/>
          </a:bodyPr>
          <a:lstStyle/>
          <a:p>
            <a:pPr algn="ctr">
              <a:lnSpc>
                <a:spcPct val="100000"/>
              </a:lnSpc>
              <a:spcBef>
                <a:spcPts val="0"/>
              </a:spcBef>
              <a:spcAft>
                <a:spcPts val="400"/>
              </a:spcAft>
            </a:pPr>
            <a:r>
              <a:rPr sz="1500" b="1" i="0">
                <a:solidFill>
                  <a:srgbClr val="C9A36B"/>
                </a:solidFill>
                <a:latin typeface="Montserrat"/>
              </a:rPr>
              <a:t>→</a:t>
            </a:r>
          </a:p>
        </p:txBody>
      </p:sp>
      <p:sp>
        <p:nvSpPr>
          <p:cNvPr id="10" name="TextBox 9"/>
          <p:cNvSpPr txBox="1"/>
          <p:nvPr/>
        </p:nvSpPr>
        <p:spPr>
          <a:xfrm>
            <a:off x="4297680" y="1828800"/>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FFFFFF"/>
                </a:solidFill>
                <a:latin typeface="Montserrat"/>
              </a:rPr>
              <a:t>Business metric</a:t>
            </a:r>
          </a:p>
        </p:txBody>
      </p:sp>
      <p:sp>
        <p:nvSpPr>
          <p:cNvPr id="11" name="TextBox 10"/>
          <p:cNvSpPr txBox="1"/>
          <p:nvPr/>
        </p:nvSpPr>
        <p:spPr>
          <a:xfrm>
            <a:off x="7132320" y="1828800"/>
            <a:ext cx="4206240" cy="731520"/>
          </a:xfrm>
          <a:prstGeom prst="rect">
            <a:avLst/>
          </a:prstGeom>
          <a:noFill/>
        </p:spPr>
        <p:txBody>
          <a:bodyPr wrap="square" anchor="ctr" lIns="0" rIns="0" tIns="0" bIns="0">
            <a:spAutoFit/>
          </a:bodyPr>
          <a:lstStyle/>
          <a:p>
            <a:pPr algn="l">
              <a:lnSpc>
                <a:spcPct val="105000"/>
              </a:lnSpc>
              <a:spcBef>
                <a:spcPts val="0"/>
              </a:spcBef>
              <a:spcAft>
                <a:spcPts val="400"/>
              </a:spcAft>
            </a:pPr>
            <a:r>
              <a:rPr sz="1050" b="0" i="0">
                <a:solidFill>
                  <a:srgbClr val="F3DDDF"/>
                </a:solidFill>
                <a:latin typeface="Montserrat"/>
              </a:rPr>
              <a:t>Followers count once; reach, leads &amp; revenue compound.</a:t>
            </a:r>
          </a:p>
        </p:txBody>
      </p:sp>
      <p:sp>
        <p:nvSpPr>
          <p:cNvPr id="12" name="Rounded Rectangle 11"/>
          <p:cNvSpPr/>
          <p:nvPr/>
        </p:nvSpPr>
        <p:spPr>
          <a:xfrm>
            <a:off x="640080" y="2670048"/>
            <a:ext cx="10881360" cy="731520"/>
          </a:xfrm>
          <a:prstGeom prst="roundRect">
            <a:avLst>
              <a:gd name="adj" fmla="val 12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14400" y="2670048"/>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E7BBC0"/>
                </a:solidFill>
                <a:latin typeface="Montserrat"/>
              </a:rPr>
              <a:t>Followers</a:t>
            </a:r>
          </a:p>
        </p:txBody>
      </p:sp>
      <p:sp>
        <p:nvSpPr>
          <p:cNvPr id="14" name="TextBox 13"/>
          <p:cNvSpPr txBox="1"/>
          <p:nvPr/>
        </p:nvSpPr>
        <p:spPr>
          <a:xfrm>
            <a:off x="3657600" y="2670048"/>
            <a:ext cx="548640" cy="731520"/>
          </a:xfrm>
          <a:prstGeom prst="rect">
            <a:avLst/>
          </a:prstGeom>
          <a:noFill/>
        </p:spPr>
        <p:txBody>
          <a:bodyPr wrap="square" anchor="ctr" lIns="0" rIns="0" tIns="0" bIns="0">
            <a:spAutoFit/>
          </a:bodyPr>
          <a:lstStyle/>
          <a:p>
            <a:pPr algn="ctr">
              <a:lnSpc>
                <a:spcPct val="100000"/>
              </a:lnSpc>
              <a:spcBef>
                <a:spcPts val="0"/>
              </a:spcBef>
              <a:spcAft>
                <a:spcPts val="400"/>
              </a:spcAft>
            </a:pPr>
            <a:r>
              <a:rPr sz="1500" b="1" i="0">
                <a:solidFill>
                  <a:srgbClr val="C9A36B"/>
                </a:solidFill>
                <a:latin typeface="Montserrat"/>
              </a:rPr>
              <a:t>→</a:t>
            </a:r>
          </a:p>
        </p:txBody>
      </p:sp>
      <p:sp>
        <p:nvSpPr>
          <p:cNvPr id="15" name="TextBox 14"/>
          <p:cNvSpPr txBox="1"/>
          <p:nvPr/>
        </p:nvSpPr>
        <p:spPr>
          <a:xfrm>
            <a:off x="4297680" y="2670048"/>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FFFFFF"/>
                </a:solidFill>
                <a:latin typeface="Montserrat"/>
              </a:rPr>
              <a:t>Reach</a:t>
            </a:r>
          </a:p>
        </p:txBody>
      </p:sp>
      <p:sp>
        <p:nvSpPr>
          <p:cNvPr id="16" name="TextBox 15"/>
          <p:cNvSpPr txBox="1"/>
          <p:nvPr/>
        </p:nvSpPr>
        <p:spPr>
          <a:xfrm>
            <a:off x="7132320" y="2670048"/>
            <a:ext cx="4206240" cy="731520"/>
          </a:xfrm>
          <a:prstGeom prst="rect">
            <a:avLst/>
          </a:prstGeom>
          <a:noFill/>
        </p:spPr>
        <p:txBody>
          <a:bodyPr wrap="square" anchor="ctr" lIns="0" rIns="0" tIns="0" bIns="0">
            <a:spAutoFit/>
          </a:bodyPr>
          <a:lstStyle/>
          <a:p>
            <a:pPr algn="l">
              <a:lnSpc>
                <a:spcPct val="105000"/>
              </a:lnSpc>
              <a:spcBef>
                <a:spcPts val="0"/>
              </a:spcBef>
              <a:spcAft>
                <a:spcPts val="400"/>
              </a:spcAft>
            </a:pPr>
            <a:r>
              <a:rPr sz="1050" b="0" i="0">
                <a:solidFill>
                  <a:srgbClr val="F3DDDF"/>
                </a:solidFill>
                <a:latin typeface="Montserrat"/>
              </a:rPr>
              <a:t>You can reach 5M people with 100K followers — reach drives awareness.</a:t>
            </a:r>
          </a:p>
        </p:txBody>
      </p:sp>
      <p:sp>
        <p:nvSpPr>
          <p:cNvPr id="17" name="Rounded Rectangle 16"/>
          <p:cNvSpPr/>
          <p:nvPr/>
        </p:nvSpPr>
        <p:spPr>
          <a:xfrm>
            <a:off x="640080" y="3511296"/>
            <a:ext cx="10881360" cy="731520"/>
          </a:xfrm>
          <a:prstGeom prst="roundRect">
            <a:avLst>
              <a:gd name="adj" fmla="val 12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14400" y="3511296"/>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E7BBC0"/>
                </a:solidFill>
                <a:latin typeface="Montserrat"/>
              </a:rPr>
              <a:t>Followers</a:t>
            </a:r>
          </a:p>
        </p:txBody>
      </p:sp>
      <p:sp>
        <p:nvSpPr>
          <p:cNvPr id="19" name="TextBox 18"/>
          <p:cNvSpPr txBox="1"/>
          <p:nvPr/>
        </p:nvSpPr>
        <p:spPr>
          <a:xfrm>
            <a:off x="3657600" y="3511296"/>
            <a:ext cx="548640" cy="731520"/>
          </a:xfrm>
          <a:prstGeom prst="rect">
            <a:avLst/>
          </a:prstGeom>
          <a:noFill/>
        </p:spPr>
        <p:txBody>
          <a:bodyPr wrap="square" anchor="ctr" lIns="0" rIns="0" tIns="0" bIns="0">
            <a:spAutoFit/>
          </a:bodyPr>
          <a:lstStyle/>
          <a:p>
            <a:pPr algn="ctr">
              <a:lnSpc>
                <a:spcPct val="100000"/>
              </a:lnSpc>
              <a:spcBef>
                <a:spcPts val="0"/>
              </a:spcBef>
              <a:spcAft>
                <a:spcPts val="400"/>
              </a:spcAft>
            </a:pPr>
            <a:r>
              <a:rPr sz="1500" b="1" i="0">
                <a:solidFill>
                  <a:srgbClr val="C9A36B"/>
                </a:solidFill>
                <a:latin typeface="Montserrat"/>
              </a:rPr>
              <a:t>→</a:t>
            </a:r>
          </a:p>
        </p:txBody>
      </p:sp>
      <p:sp>
        <p:nvSpPr>
          <p:cNvPr id="20" name="TextBox 19"/>
          <p:cNvSpPr txBox="1"/>
          <p:nvPr/>
        </p:nvSpPr>
        <p:spPr>
          <a:xfrm>
            <a:off x="4297680" y="3511296"/>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FFFFFF"/>
                </a:solidFill>
                <a:latin typeface="Montserrat"/>
              </a:rPr>
              <a:t>Engagement</a:t>
            </a:r>
          </a:p>
        </p:txBody>
      </p:sp>
      <p:sp>
        <p:nvSpPr>
          <p:cNvPr id="21" name="TextBox 20"/>
          <p:cNvSpPr txBox="1"/>
          <p:nvPr/>
        </p:nvSpPr>
        <p:spPr>
          <a:xfrm>
            <a:off x="7132320" y="3511296"/>
            <a:ext cx="4206240" cy="731520"/>
          </a:xfrm>
          <a:prstGeom prst="rect">
            <a:avLst/>
          </a:prstGeom>
          <a:noFill/>
        </p:spPr>
        <p:txBody>
          <a:bodyPr wrap="square" anchor="ctr" lIns="0" rIns="0" tIns="0" bIns="0">
            <a:spAutoFit/>
          </a:bodyPr>
          <a:lstStyle/>
          <a:p>
            <a:pPr algn="l">
              <a:lnSpc>
                <a:spcPct val="105000"/>
              </a:lnSpc>
              <a:spcBef>
                <a:spcPts val="0"/>
              </a:spcBef>
              <a:spcAft>
                <a:spcPts val="400"/>
              </a:spcAft>
            </a:pPr>
            <a:r>
              <a:rPr sz="1050" b="0" i="0">
                <a:solidFill>
                  <a:srgbClr val="F3DDDF"/>
                </a:solidFill>
                <a:latin typeface="Montserrat"/>
              </a:rPr>
              <a:t>An engaged 200K out-performs a passive 1M on sales and trust.</a:t>
            </a:r>
          </a:p>
        </p:txBody>
      </p:sp>
      <p:sp>
        <p:nvSpPr>
          <p:cNvPr id="22" name="Rounded Rectangle 21"/>
          <p:cNvSpPr/>
          <p:nvPr/>
        </p:nvSpPr>
        <p:spPr>
          <a:xfrm>
            <a:off x="640080" y="4352544"/>
            <a:ext cx="10881360" cy="731520"/>
          </a:xfrm>
          <a:prstGeom prst="roundRect">
            <a:avLst>
              <a:gd name="adj" fmla="val 12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14400" y="4352544"/>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E7BBC0"/>
                </a:solidFill>
                <a:latin typeface="Montserrat"/>
              </a:rPr>
              <a:t>Followers</a:t>
            </a:r>
          </a:p>
        </p:txBody>
      </p:sp>
      <p:sp>
        <p:nvSpPr>
          <p:cNvPr id="24" name="TextBox 23"/>
          <p:cNvSpPr txBox="1"/>
          <p:nvPr/>
        </p:nvSpPr>
        <p:spPr>
          <a:xfrm>
            <a:off x="3657600" y="4352544"/>
            <a:ext cx="548640" cy="731520"/>
          </a:xfrm>
          <a:prstGeom prst="rect">
            <a:avLst/>
          </a:prstGeom>
          <a:noFill/>
        </p:spPr>
        <p:txBody>
          <a:bodyPr wrap="square" anchor="ctr" lIns="0" rIns="0" tIns="0" bIns="0">
            <a:spAutoFit/>
          </a:bodyPr>
          <a:lstStyle/>
          <a:p>
            <a:pPr algn="ctr">
              <a:lnSpc>
                <a:spcPct val="100000"/>
              </a:lnSpc>
              <a:spcBef>
                <a:spcPts val="0"/>
              </a:spcBef>
              <a:spcAft>
                <a:spcPts val="400"/>
              </a:spcAft>
            </a:pPr>
            <a:r>
              <a:rPr sz="1500" b="1" i="0">
                <a:solidFill>
                  <a:srgbClr val="C9A36B"/>
                </a:solidFill>
                <a:latin typeface="Montserrat"/>
              </a:rPr>
              <a:t>→</a:t>
            </a:r>
          </a:p>
        </p:txBody>
      </p:sp>
      <p:sp>
        <p:nvSpPr>
          <p:cNvPr id="25" name="TextBox 24"/>
          <p:cNvSpPr txBox="1"/>
          <p:nvPr/>
        </p:nvSpPr>
        <p:spPr>
          <a:xfrm>
            <a:off x="4297680" y="4352544"/>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FFFFFF"/>
                </a:solidFill>
                <a:latin typeface="Montserrat"/>
              </a:rPr>
              <a:t>Community</a:t>
            </a:r>
          </a:p>
        </p:txBody>
      </p:sp>
      <p:sp>
        <p:nvSpPr>
          <p:cNvPr id="26" name="TextBox 25"/>
          <p:cNvSpPr txBox="1"/>
          <p:nvPr/>
        </p:nvSpPr>
        <p:spPr>
          <a:xfrm>
            <a:off x="7132320" y="4352544"/>
            <a:ext cx="4206240" cy="731520"/>
          </a:xfrm>
          <a:prstGeom prst="rect">
            <a:avLst/>
          </a:prstGeom>
          <a:noFill/>
        </p:spPr>
        <p:txBody>
          <a:bodyPr wrap="square" anchor="ctr" lIns="0" rIns="0" tIns="0" bIns="0">
            <a:spAutoFit/>
          </a:bodyPr>
          <a:lstStyle/>
          <a:p>
            <a:pPr algn="l">
              <a:lnSpc>
                <a:spcPct val="105000"/>
              </a:lnSpc>
              <a:spcBef>
                <a:spcPts val="0"/>
              </a:spcBef>
              <a:spcAft>
                <a:spcPts val="400"/>
              </a:spcAft>
            </a:pPr>
            <a:r>
              <a:rPr sz="1050" b="0" i="0">
                <a:solidFill>
                  <a:srgbClr val="F3DDDF"/>
                </a:solidFill>
                <a:latin typeface="Montserrat"/>
              </a:rPr>
              <a:t>A 20K community that shares is worth more than 500K silent fans.</a:t>
            </a:r>
          </a:p>
        </p:txBody>
      </p:sp>
      <p:sp>
        <p:nvSpPr>
          <p:cNvPr id="27" name="Rounded Rectangle 26"/>
          <p:cNvSpPr/>
          <p:nvPr/>
        </p:nvSpPr>
        <p:spPr>
          <a:xfrm>
            <a:off x="640080" y="5193792"/>
            <a:ext cx="10881360" cy="731520"/>
          </a:xfrm>
          <a:prstGeom prst="roundRect">
            <a:avLst>
              <a:gd name="adj" fmla="val 12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914400" y="5193792"/>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E7BBC0"/>
                </a:solidFill>
                <a:latin typeface="Montserrat"/>
              </a:rPr>
              <a:t>Followers</a:t>
            </a:r>
          </a:p>
        </p:txBody>
      </p:sp>
      <p:sp>
        <p:nvSpPr>
          <p:cNvPr id="29" name="TextBox 28"/>
          <p:cNvSpPr txBox="1"/>
          <p:nvPr/>
        </p:nvSpPr>
        <p:spPr>
          <a:xfrm>
            <a:off x="3657600" y="5193792"/>
            <a:ext cx="548640" cy="731520"/>
          </a:xfrm>
          <a:prstGeom prst="rect">
            <a:avLst/>
          </a:prstGeom>
          <a:noFill/>
        </p:spPr>
        <p:txBody>
          <a:bodyPr wrap="square" anchor="ctr" lIns="0" rIns="0" tIns="0" bIns="0">
            <a:spAutoFit/>
          </a:bodyPr>
          <a:lstStyle/>
          <a:p>
            <a:pPr algn="ctr">
              <a:lnSpc>
                <a:spcPct val="100000"/>
              </a:lnSpc>
              <a:spcBef>
                <a:spcPts val="0"/>
              </a:spcBef>
              <a:spcAft>
                <a:spcPts val="400"/>
              </a:spcAft>
            </a:pPr>
            <a:r>
              <a:rPr sz="1500" b="1" i="0">
                <a:solidFill>
                  <a:srgbClr val="C9A36B"/>
                </a:solidFill>
                <a:latin typeface="Montserrat"/>
              </a:rPr>
              <a:t>→</a:t>
            </a:r>
          </a:p>
        </p:txBody>
      </p:sp>
      <p:sp>
        <p:nvSpPr>
          <p:cNvPr id="30" name="TextBox 29"/>
          <p:cNvSpPr txBox="1"/>
          <p:nvPr/>
        </p:nvSpPr>
        <p:spPr>
          <a:xfrm>
            <a:off x="4297680" y="5193792"/>
            <a:ext cx="2743200" cy="731520"/>
          </a:xfrm>
          <a:prstGeom prst="rect">
            <a:avLst/>
          </a:prstGeom>
          <a:noFill/>
        </p:spPr>
        <p:txBody>
          <a:bodyPr wrap="square" anchor="ctr" lIns="0" rIns="0" tIns="0" bIns="0">
            <a:spAutoFit/>
          </a:bodyPr>
          <a:lstStyle/>
          <a:p>
            <a:pPr algn="l">
              <a:lnSpc>
                <a:spcPct val="100000"/>
              </a:lnSpc>
              <a:spcBef>
                <a:spcPts val="0"/>
              </a:spcBef>
              <a:spcAft>
                <a:spcPts val="400"/>
              </a:spcAft>
            </a:pPr>
            <a:r>
              <a:rPr sz="1300" b="1" i="0">
                <a:solidFill>
                  <a:srgbClr val="FFFFFF"/>
                </a:solidFill>
                <a:latin typeface="Montserrat"/>
              </a:rPr>
              <a:t>Leads &amp; revenue</a:t>
            </a:r>
          </a:p>
        </p:txBody>
      </p:sp>
      <p:sp>
        <p:nvSpPr>
          <p:cNvPr id="31" name="TextBox 30"/>
          <p:cNvSpPr txBox="1"/>
          <p:nvPr/>
        </p:nvSpPr>
        <p:spPr>
          <a:xfrm>
            <a:off x="7132320" y="5193792"/>
            <a:ext cx="4206240" cy="731520"/>
          </a:xfrm>
          <a:prstGeom prst="rect">
            <a:avLst/>
          </a:prstGeom>
          <a:noFill/>
        </p:spPr>
        <p:txBody>
          <a:bodyPr wrap="square" anchor="ctr" lIns="0" rIns="0" tIns="0" bIns="0">
            <a:spAutoFit/>
          </a:bodyPr>
          <a:lstStyle/>
          <a:p>
            <a:pPr algn="l">
              <a:lnSpc>
                <a:spcPct val="105000"/>
              </a:lnSpc>
              <a:spcBef>
                <a:spcPts val="0"/>
              </a:spcBef>
              <a:spcAft>
                <a:spcPts val="400"/>
              </a:spcAft>
            </a:pPr>
            <a:r>
              <a:rPr sz="1050" b="0" i="0">
                <a:solidFill>
                  <a:srgbClr val="F3DDDF"/>
                </a:solidFill>
                <a:latin typeface="Montserrat"/>
              </a:rPr>
              <a:t>The clinic is paid in bookings and orders, not in follower screenshots.</a:t>
            </a:r>
          </a:p>
        </p:txBody>
      </p:sp>
      <p:sp>
        <p:nvSpPr>
          <p:cNvPr id="32" name="TextBox 31"/>
          <p:cNvSpPr txBox="1"/>
          <p:nvPr/>
        </p:nvSpPr>
        <p:spPr>
          <a:xfrm>
            <a:off x="640080" y="6172200"/>
            <a:ext cx="10881360" cy="365760"/>
          </a:xfrm>
          <a:prstGeom prst="rect">
            <a:avLst/>
          </a:prstGeom>
          <a:noFill/>
        </p:spPr>
        <p:txBody>
          <a:bodyPr wrap="square" anchor="t" lIns="0" rIns="0" tIns="0" bIns="0">
            <a:spAutoFit/>
          </a:bodyPr>
          <a:lstStyle/>
          <a:p>
            <a:pPr algn="ctr">
              <a:lnSpc>
                <a:spcPct val="100000"/>
              </a:lnSpc>
              <a:spcBef>
                <a:spcPts val="0"/>
              </a:spcBef>
              <a:spcAft>
                <a:spcPts val="400"/>
              </a:spcAft>
            </a:pPr>
            <a:r>
              <a:rPr sz="1300" b="0" i="1">
                <a:solidFill>
                  <a:srgbClr val="FFFFFF"/>
                </a:solidFill>
                <a:latin typeface="Playfair Display"/>
              </a:rPr>
              <a:t>Influence &gt; audience size. We pursue 1M as a </a:t>
            </a:r>
            <a:r>
              <a:rPr sz="1300" b="0" i="1">
                <a:solidFill>
                  <a:srgbClr val="E7BBC0"/>
                </a:solidFill>
                <a:latin typeface="Playfair Display"/>
              </a:rPr>
              <a:t>by-product</a:t>
            </a:r>
            <a:r>
              <a:rPr sz="1300" b="0" i="1">
                <a:solidFill>
                  <a:srgbClr val="FFFFFF"/>
                </a:solidFill>
                <a:latin typeface="Playfair Display"/>
              </a:rPr>
              <a:t> of reach, authority and community — never as the scoreboard itself.</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EXECUTIVE INSIGHT · 02</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Tita Derms as a media company</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783080"/>
            <a:ext cx="5120640" cy="1371600"/>
          </a:xfrm>
          <a:prstGeom prst="roundRect">
            <a:avLst>
              <a:gd name="adj" fmla="val 4000"/>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572000" cy="1097280"/>
          </a:xfrm>
          <a:prstGeom prst="rect">
            <a:avLst/>
          </a:prstGeom>
          <a:noFill/>
        </p:spPr>
        <p:txBody>
          <a:bodyPr wrap="square" anchor="t" lIns="0" rIns="0" tIns="0" bIns="0">
            <a:spAutoFit/>
          </a:bodyPr>
          <a:lstStyle/>
          <a:p>
            <a:pPr algn="l">
              <a:lnSpc>
                <a:spcPct val="110000"/>
              </a:lnSpc>
              <a:spcBef>
                <a:spcPts val="0"/>
              </a:spcBef>
              <a:spcAft>
                <a:spcPts val="400"/>
              </a:spcAft>
            </a:pPr>
            <a:r>
              <a:rPr sz="950" b="1" i="0" spc="200">
                <a:solidFill>
                  <a:srgbClr val="8A7A7E"/>
                </a:solidFill>
                <a:latin typeface="Montserrat"/>
              </a:rPr>
              <a:t>FROM</a:t>
            </a:r>
          </a:p>
          <a:p>
            <a:pPr algn="l">
              <a:lnSpc>
                <a:spcPct val="110000"/>
              </a:lnSpc>
              <a:spcBef>
                <a:spcPts val="0"/>
              </a:spcBef>
              <a:spcAft>
                <a:spcPts val="400"/>
              </a:spcAft>
            </a:pPr>
            <a:r>
              <a:rPr sz="1600" b="0" i="1">
                <a:solidFill>
                  <a:srgbClr val="8A7A7E"/>
                </a:solidFill>
                <a:latin typeface="Playfair Display"/>
              </a:rPr>
              <a:t>“A skincare clinic that posts content”</a:t>
            </a:r>
          </a:p>
        </p:txBody>
      </p:sp>
      <p:sp>
        <p:nvSpPr>
          <p:cNvPr id="8" name="Rounded Rectangle 7"/>
          <p:cNvSpPr/>
          <p:nvPr/>
        </p:nvSpPr>
        <p:spPr>
          <a:xfrm>
            <a:off x="640080" y="3291840"/>
            <a:ext cx="5120640" cy="1371600"/>
          </a:xfrm>
          <a:prstGeom prst="roundRect">
            <a:avLst>
              <a:gd name="adj" fmla="val 4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3429000"/>
            <a:ext cx="4572000" cy="1097280"/>
          </a:xfrm>
          <a:prstGeom prst="rect">
            <a:avLst/>
          </a:prstGeom>
          <a:noFill/>
        </p:spPr>
        <p:txBody>
          <a:bodyPr wrap="square" anchor="t" lIns="0" rIns="0" tIns="0" bIns="0">
            <a:spAutoFit/>
          </a:bodyPr>
          <a:lstStyle/>
          <a:p>
            <a:pPr algn="l">
              <a:lnSpc>
                <a:spcPct val="108000"/>
              </a:lnSpc>
              <a:spcBef>
                <a:spcPts val="0"/>
              </a:spcBef>
              <a:spcAft>
                <a:spcPts val="400"/>
              </a:spcAft>
            </a:pPr>
            <a:r>
              <a:rPr sz="950" b="1" i="0" spc="200">
                <a:solidFill>
                  <a:srgbClr val="F3DDDF"/>
                </a:solidFill>
                <a:latin typeface="Montserrat"/>
              </a:rPr>
              <a:t>TO</a:t>
            </a:r>
          </a:p>
          <a:p>
            <a:pPr algn="l">
              <a:lnSpc>
                <a:spcPct val="108000"/>
              </a:lnSpc>
              <a:spcBef>
                <a:spcPts val="0"/>
              </a:spcBef>
              <a:spcAft>
                <a:spcPts val="400"/>
              </a:spcAft>
            </a:pPr>
            <a:r>
              <a:rPr sz="1500" b="0" i="0">
                <a:solidFill>
                  <a:srgbClr val="FFFFFF"/>
                </a:solidFill>
                <a:latin typeface="Playfair Display"/>
              </a:rPr>
              <a:t>“A skincare media company that happens to provide skincare services”</a:t>
            </a:r>
          </a:p>
        </p:txBody>
      </p:sp>
      <p:sp>
        <p:nvSpPr>
          <p:cNvPr id="10" name="TextBox 9"/>
          <p:cNvSpPr txBox="1"/>
          <p:nvPr/>
        </p:nvSpPr>
        <p:spPr>
          <a:xfrm>
            <a:off x="640080" y="4892040"/>
            <a:ext cx="5120640" cy="1188720"/>
          </a:xfrm>
          <a:prstGeom prst="rect">
            <a:avLst/>
          </a:prstGeom>
          <a:noFill/>
        </p:spPr>
        <p:txBody>
          <a:bodyPr wrap="square" anchor="t" lIns="0" rIns="0" tIns="0" bIns="0">
            <a:spAutoFit/>
          </a:bodyPr>
          <a:lstStyle/>
          <a:p>
            <a:pPr algn="l">
              <a:lnSpc>
                <a:spcPct val="125000"/>
              </a:lnSpc>
              <a:spcBef>
                <a:spcPts val="0"/>
              </a:spcBef>
              <a:spcAft>
                <a:spcPts val="400"/>
              </a:spcAft>
            </a:pPr>
            <a:r>
              <a:rPr sz="1200" b="1" i="0">
                <a:solidFill>
                  <a:srgbClr val="4A2C3A"/>
                </a:solidFill>
                <a:latin typeface="Montserrat"/>
              </a:rPr>
              <a:t>The clinic monetises the audience. </a:t>
            </a:r>
          </a:p>
          <a:p>
            <a:pPr algn="l">
              <a:lnSpc>
                <a:spcPct val="125000"/>
              </a:lnSpc>
              <a:spcBef>
                <a:spcPts val="0"/>
              </a:spcBef>
              <a:spcAft>
                <a:spcPts val="400"/>
              </a:spcAft>
            </a:pPr>
            <a:r>
              <a:rPr sz="1150" b="0" i="0">
                <a:solidFill>
                  <a:srgbClr val="2B2228"/>
                </a:solidFill>
                <a:latin typeface="Montserrat"/>
              </a:rPr>
              <a:t>The media engine builds the audience. Content, education and community become the product that earns attention — services convert it.</a:t>
            </a:r>
          </a:p>
        </p:txBody>
      </p:sp>
      <p:sp>
        <p:nvSpPr>
          <p:cNvPr id="11" name="Rounded Rectangle 10"/>
          <p:cNvSpPr/>
          <p:nvPr/>
        </p:nvSpPr>
        <p:spPr>
          <a:xfrm>
            <a:off x="6126480" y="1783080"/>
            <a:ext cx="5532120" cy="768096"/>
          </a:xfrm>
          <a:prstGeom prst="roundRect">
            <a:avLst>
              <a:gd name="adj" fmla="val 1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6126480" y="1783080"/>
            <a:ext cx="64008" cy="768096"/>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0" y="1783080"/>
            <a:ext cx="2286000" cy="768096"/>
          </a:xfrm>
          <a:prstGeom prst="rect">
            <a:avLst/>
          </a:prstGeom>
          <a:noFill/>
        </p:spPr>
        <p:txBody>
          <a:bodyPr wrap="square" anchor="ctr" lIns="0" rIns="0" tIns="0" bIns="0">
            <a:spAutoFit/>
          </a:bodyPr>
          <a:lstStyle/>
          <a:p>
            <a:pPr algn="l">
              <a:lnSpc>
                <a:spcPct val="100000"/>
              </a:lnSpc>
              <a:spcBef>
                <a:spcPts val="0"/>
              </a:spcBef>
              <a:spcAft>
                <a:spcPts val="400"/>
              </a:spcAft>
            </a:pPr>
            <a:r>
              <a:rPr sz="1250" b="1" i="0">
                <a:solidFill>
                  <a:srgbClr val="4A2C3A"/>
                </a:solidFill>
                <a:latin typeface="Montserrat"/>
              </a:rPr>
              <a:t>Content engine</a:t>
            </a:r>
          </a:p>
        </p:txBody>
      </p:sp>
      <p:sp>
        <p:nvSpPr>
          <p:cNvPr id="14" name="TextBox 13"/>
          <p:cNvSpPr txBox="1"/>
          <p:nvPr/>
        </p:nvSpPr>
        <p:spPr>
          <a:xfrm>
            <a:off x="8778240" y="1783080"/>
            <a:ext cx="2743200" cy="768096"/>
          </a:xfrm>
          <a:prstGeom prst="rect">
            <a:avLst/>
          </a:prstGeom>
          <a:noFill/>
        </p:spPr>
        <p:txBody>
          <a:bodyPr wrap="square" anchor="ctr" lIns="0" rIns="0" tIns="0" bIns="0">
            <a:spAutoFit/>
          </a:bodyPr>
          <a:lstStyle/>
          <a:p>
            <a:pPr algn="l">
              <a:lnSpc>
                <a:spcPct val="105000"/>
              </a:lnSpc>
              <a:spcBef>
                <a:spcPts val="0"/>
              </a:spcBef>
              <a:spcAft>
                <a:spcPts val="400"/>
              </a:spcAft>
            </a:pPr>
            <a:r>
              <a:rPr sz="1000" b="0" i="0">
                <a:solidFill>
                  <a:srgbClr val="2B2228"/>
                </a:solidFill>
                <a:latin typeface="Montserrat"/>
              </a:rPr>
              <a:t>Always-on, platform-native publishing at scale</a:t>
            </a:r>
          </a:p>
        </p:txBody>
      </p:sp>
      <p:sp>
        <p:nvSpPr>
          <p:cNvPr id="15" name="Rounded Rectangle 14"/>
          <p:cNvSpPr/>
          <p:nvPr/>
        </p:nvSpPr>
        <p:spPr>
          <a:xfrm>
            <a:off x="6126480" y="2660904"/>
            <a:ext cx="5532120" cy="768096"/>
          </a:xfrm>
          <a:prstGeom prst="roundRect">
            <a:avLst>
              <a:gd name="adj" fmla="val 1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6126480" y="2660904"/>
            <a:ext cx="64008" cy="768096"/>
          </a:xfrm>
          <a:prstGeom prst="roundRect">
            <a:avLst/>
          </a:prstGeom>
          <a:solidFill>
            <a:srgbClr val="E7BB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0" y="2660904"/>
            <a:ext cx="2286000" cy="768096"/>
          </a:xfrm>
          <a:prstGeom prst="rect">
            <a:avLst/>
          </a:prstGeom>
          <a:noFill/>
        </p:spPr>
        <p:txBody>
          <a:bodyPr wrap="square" anchor="ctr" lIns="0" rIns="0" tIns="0" bIns="0">
            <a:spAutoFit/>
          </a:bodyPr>
          <a:lstStyle/>
          <a:p>
            <a:pPr algn="l">
              <a:lnSpc>
                <a:spcPct val="100000"/>
              </a:lnSpc>
              <a:spcBef>
                <a:spcPts val="0"/>
              </a:spcBef>
              <a:spcAft>
                <a:spcPts val="400"/>
              </a:spcAft>
            </a:pPr>
            <a:r>
              <a:rPr sz="1250" b="1" i="0">
                <a:solidFill>
                  <a:srgbClr val="4A2C3A"/>
                </a:solidFill>
                <a:latin typeface="Montserrat"/>
              </a:rPr>
              <a:t>Education platform</a:t>
            </a:r>
          </a:p>
        </p:txBody>
      </p:sp>
      <p:sp>
        <p:nvSpPr>
          <p:cNvPr id="18" name="TextBox 17"/>
          <p:cNvSpPr txBox="1"/>
          <p:nvPr/>
        </p:nvSpPr>
        <p:spPr>
          <a:xfrm>
            <a:off x="8778240" y="2660904"/>
            <a:ext cx="2743200" cy="768096"/>
          </a:xfrm>
          <a:prstGeom prst="rect">
            <a:avLst/>
          </a:prstGeom>
          <a:noFill/>
        </p:spPr>
        <p:txBody>
          <a:bodyPr wrap="square" anchor="ctr" lIns="0" rIns="0" tIns="0" bIns="0">
            <a:spAutoFit/>
          </a:bodyPr>
          <a:lstStyle/>
          <a:p>
            <a:pPr algn="l">
              <a:lnSpc>
                <a:spcPct val="105000"/>
              </a:lnSpc>
              <a:spcBef>
                <a:spcPts val="0"/>
              </a:spcBef>
              <a:spcAft>
                <a:spcPts val="400"/>
              </a:spcAft>
            </a:pPr>
            <a:r>
              <a:rPr sz="1000" b="0" i="0">
                <a:solidFill>
                  <a:srgbClr val="2B2228"/>
                </a:solidFill>
                <a:latin typeface="Montserrat"/>
              </a:rPr>
              <a:t>Myth-busting &amp; ingredient science = trust</a:t>
            </a:r>
          </a:p>
        </p:txBody>
      </p:sp>
      <p:sp>
        <p:nvSpPr>
          <p:cNvPr id="19" name="Rounded Rectangle 18"/>
          <p:cNvSpPr/>
          <p:nvPr/>
        </p:nvSpPr>
        <p:spPr>
          <a:xfrm>
            <a:off x="6126480" y="3538728"/>
            <a:ext cx="5532120" cy="768096"/>
          </a:xfrm>
          <a:prstGeom prst="roundRect">
            <a:avLst>
              <a:gd name="adj" fmla="val 1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ounded Rectangle 19"/>
          <p:cNvSpPr/>
          <p:nvPr/>
        </p:nvSpPr>
        <p:spPr>
          <a:xfrm>
            <a:off x="6126480" y="3538728"/>
            <a:ext cx="64008" cy="768096"/>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400800" y="3538728"/>
            <a:ext cx="2286000" cy="768096"/>
          </a:xfrm>
          <a:prstGeom prst="rect">
            <a:avLst/>
          </a:prstGeom>
          <a:noFill/>
        </p:spPr>
        <p:txBody>
          <a:bodyPr wrap="square" anchor="ctr" lIns="0" rIns="0" tIns="0" bIns="0">
            <a:spAutoFit/>
          </a:bodyPr>
          <a:lstStyle/>
          <a:p>
            <a:pPr algn="l">
              <a:lnSpc>
                <a:spcPct val="100000"/>
              </a:lnSpc>
              <a:spcBef>
                <a:spcPts val="0"/>
              </a:spcBef>
              <a:spcAft>
                <a:spcPts val="400"/>
              </a:spcAft>
            </a:pPr>
            <a:r>
              <a:rPr sz="1250" b="1" i="0">
                <a:solidFill>
                  <a:srgbClr val="4A2C3A"/>
                </a:solidFill>
                <a:latin typeface="Montserrat"/>
              </a:rPr>
              <a:t>Community</a:t>
            </a:r>
          </a:p>
        </p:txBody>
      </p:sp>
      <p:sp>
        <p:nvSpPr>
          <p:cNvPr id="22" name="TextBox 21"/>
          <p:cNvSpPr txBox="1"/>
          <p:nvPr/>
        </p:nvSpPr>
        <p:spPr>
          <a:xfrm>
            <a:off x="8778240" y="3538728"/>
            <a:ext cx="2743200" cy="768096"/>
          </a:xfrm>
          <a:prstGeom prst="rect">
            <a:avLst/>
          </a:prstGeom>
          <a:noFill/>
        </p:spPr>
        <p:txBody>
          <a:bodyPr wrap="square" anchor="ctr" lIns="0" rIns="0" tIns="0" bIns="0">
            <a:spAutoFit/>
          </a:bodyPr>
          <a:lstStyle/>
          <a:p>
            <a:pPr algn="l">
              <a:lnSpc>
                <a:spcPct val="105000"/>
              </a:lnSpc>
              <a:spcBef>
                <a:spcPts val="0"/>
              </a:spcBef>
              <a:spcAft>
                <a:spcPts val="400"/>
              </a:spcAft>
            </a:pPr>
            <a:r>
              <a:rPr sz="1000" b="0" i="0">
                <a:solidFill>
                  <a:srgbClr val="2B2228"/>
                </a:solidFill>
                <a:latin typeface="Montserrat"/>
              </a:rPr>
              <a:t>Owned groups &amp; rituals that re-amplify</a:t>
            </a:r>
          </a:p>
        </p:txBody>
      </p:sp>
      <p:sp>
        <p:nvSpPr>
          <p:cNvPr id="23" name="Rounded Rectangle 22"/>
          <p:cNvSpPr/>
          <p:nvPr/>
        </p:nvSpPr>
        <p:spPr>
          <a:xfrm>
            <a:off x="6126480" y="4416552"/>
            <a:ext cx="5532120" cy="768096"/>
          </a:xfrm>
          <a:prstGeom prst="roundRect">
            <a:avLst>
              <a:gd name="adj" fmla="val 1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6126480" y="4416552"/>
            <a:ext cx="64008" cy="768096"/>
          </a:xfrm>
          <a:prstGeom prst="round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400800" y="4416552"/>
            <a:ext cx="2286000" cy="768096"/>
          </a:xfrm>
          <a:prstGeom prst="rect">
            <a:avLst/>
          </a:prstGeom>
          <a:noFill/>
        </p:spPr>
        <p:txBody>
          <a:bodyPr wrap="square" anchor="ctr" lIns="0" rIns="0" tIns="0" bIns="0">
            <a:spAutoFit/>
          </a:bodyPr>
          <a:lstStyle/>
          <a:p>
            <a:pPr algn="l">
              <a:lnSpc>
                <a:spcPct val="100000"/>
              </a:lnSpc>
              <a:spcBef>
                <a:spcPts val="0"/>
              </a:spcBef>
              <a:spcAft>
                <a:spcPts val="400"/>
              </a:spcAft>
            </a:pPr>
            <a:r>
              <a:rPr sz="1250" b="1" i="0">
                <a:solidFill>
                  <a:srgbClr val="4A2C3A"/>
                </a:solidFill>
                <a:latin typeface="Montserrat"/>
              </a:rPr>
              <a:t>Creator ecosystem</a:t>
            </a:r>
          </a:p>
        </p:txBody>
      </p:sp>
      <p:sp>
        <p:nvSpPr>
          <p:cNvPr id="26" name="TextBox 25"/>
          <p:cNvSpPr txBox="1"/>
          <p:nvPr/>
        </p:nvSpPr>
        <p:spPr>
          <a:xfrm>
            <a:off x="8778240" y="4416552"/>
            <a:ext cx="2743200" cy="768096"/>
          </a:xfrm>
          <a:prstGeom prst="rect">
            <a:avLst/>
          </a:prstGeom>
          <a:noFill/>
        </p:spPr>
        <p:txBody>
          <a:bodyPr wrap="square" anchor="ctr" lIns="0" rIns="0" tIns="0" bIns="0">
            <a:spAutoFit/>
          </a:bodyPr>
          <a:lstStyle/>
          <a:p>
            <a:pPr algn="l">
              <a:lnSpc>
                <a:spcPct val="105000"/>
              </a:lnSpc>
              <a:spcBef>
                <a:spcPts val="0"/>
              </a:spcBef>
              <a:spcAft>
                <a:spcPts val="400"/>
              </a:spcAft>
            </a:pPr>
            <a:r>
              <a:rPr sz="1000" b="0" i="0">
                <a:solidFill>
                  <a:srgbClr val="2B2228"/>
                </a:solidFill>
                <a:latin typeface="Montserrat"/>
              </a:rPr>
              <a:t>A network of voices borrowing audiences</a:t>
            </a:r>
          </a:p>
        </p:txBody>
      </p:sp>
      <p:sp>
        <p:nvSpPr>
          <p:cNvPr id="27" name="Rounded Rectangle 26"/>
          <p:cNvSpPr/>
          <p:nvPr/>
        </p:nvSpPr>
        <p:spPr>
          <a:xfrm>
            <a:off x="6126480" y="5294376"/>
            <a:ext cx="5532120" cy="768096"/>
          </a:xfrm>
          <a:prstGeom prst="roundRect">
            <a:avLst>
              <a:gd name="adj" fmla="val 10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ounded Rectangle 27"/>
          <p:cNvSpPr/>
          <p:nvPr/>
        </p:nvSpPr>
        <p:spPr>
          <a:xfrm>
            <a:off x="6126480" y="5294376"/>
            <a:ext cx="64008" cy="768096"/>
          </a:xfrm>
          <a:prstGeom prst="roundRect">
            <a:avLst/>
          </a:prstGeom>
          <a:solidFill>
            <a:srgbClr val="9EB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400800" y="5294376"/>
            <a:ext cx="2286000" cy="768096"/>
          </a:xfrm>
          <a:prstGeom prst="rect">
            <a:avLst/>
          </a:prstGeom>
          <a:noFill/>
        </p:spPr>
        <p:txBody>
          <a:bodyPr wrap="square" anchor="ctr" lIns="0" rIns="0" tIns="0" bIns="0">
            <a:spAutoFit/>
          </a:bodyPr>
          <a:lstStyle/>
          <a:p>
            <a:pPr algn="l">
              <a:lnSpc>
                <a:spcPct val="100000"/>
              </a:lnSpc>
              <a:spcBef>
                <a:spcPts val="0"/>
              </a:spcBef>
              <a:spcAft>
                <a:spcPts val="400"/>
              </a:spcAft>
            </a:pPr>
            <a:r>
              <a:rPr sz="1250" b="1" i="0">
                <a:solidFill>
                  <a:srgbClr val="4A2C3A"/>
                </a:solidFill>
                <a:latin typeface="Montserrat"/>
              </a:rPr>
              <a:t>Authority</a:t>
            </a:r>
          </a:p>
        </p:txBody>
      </p:sp>
      <p:sp>
        <p:nvSpPr>
          <p:cNvPr id="30" name="TextBox 29"/>
          <p:cNvSpPr txBox="1"/>
          <p:nvPr/>
        </p:nvSpPr>
        <p:spPr>
          <a:xfrm>
            <a:off x="8778240" y="5294376"/>
            <a:ext cx="2743200" cy="768096"/>
          </a:xfrm>
          <a:prstGeom prst="rect">
            <a:avLst/>
          </a:prstGeom>
          <a:noFill/>
        </p:spPr>
        <p:txBody>
          <a:bodyPr wrap="square" anchor="ctr" lIns="0" rIns="0" tIns="0" bIns="0">
            <a:spAutoFit/>
          </a:bodyPr>
          <a:lstStyle/>
          <a:p>
            <a:pPr algn="l">
              <a:lnSpc>
                <a:spcPct val="105000"/>
              </a:lnSpc>
              <a:spcBef>
                <a:spcPts val="0"/>
              </a:spcBef>
              <a:spcAft>
                <a:spcPts val="400"/>
              </a:spcAft>
            </a:pPr>
            <a:r>
              <a:rPr sz="1000" b="0" i="0">
                <a:solidFill>
                  <a:srgbClr val="2B2228"/>
                </a:solidFill>
                <a:latin typeface="Montserrat"/>
              </a:rPr>
              <a:t>The 'Tita' brand as the trusted PH skin voice</a:t>
            </a:r>
          </a:p>
        </p:txBody>
      </p:sp>
      <p:sp>
        <p:nvSpPr>
          <p:cNvPr id="31" name="Rectangle 30"/>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33" name="TextBox 32"/>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14 / 29</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EXECUTIVE INSIGHT · 03</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The Tita Derms growth flywheel</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Oval 5"/>
          <p:cNvSpPr/>
          <p:nvPr/>
        </p:nvSpPr>
        <p:spPr>
          <a:xfrm>
            <a:off x="2029968" y="2167127"/>
            <a:ext cx="3621024" cy="3621024"/>
          </a:xfrm>
          <a:prstGeom prst="ellipse">
            <a:avLst/>
          </a:prstGeom>
          <a:noFill/>
          <a:ln w="25400">
            <a:solidFill>
              <a:srgbClr val="E7BB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2971800" y="3410711"/>
            <a:ext cx="1737360" cy="1133856"/>
          </a:xfrm>
          <a:prstGeom prst="ellipse">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999232" y="3410711"/>
            <a:ext cx="1682496" cy="1133856"/>
          </a:xfrm>
          <a:prstGeom prst="rect">
            <a:avLst/>
          </a:prstGeom>
          <a:noFill/>
        </p:spPr>
        <p:txBody>
          <a:bodyPr wrap="square" anchor="ctr" lIns="0" rIns="0" tIns="0" bIns="0">
            <a:spAutoFit/>
          </a:bodyPr>
          <a:lstStyle/>
          <a:p>
            <a:pPr algn="ctr">
              <a:lnSpc>
                <a:spcPct val="100000"/>
              </a:lnSpc>
              <a:spcBef>
                <a:spcPts val="0"/>
              </a:spcBef>
              <a:spcAft>
                <a:spcPts val="0"/>
              </a:spcAft>
            </a:pPr>
            <a:r>
              <a:rPr sz="1300" b="0" i="0">
                <a:solidFill>
                  <a:srgbClr val="FFFFFF"/>
                </a:solidFill>
                <a:latin typeface="Playfair Display"/>
              </a:rPr>
              <a:t>GROWTH</a:t>
            </a:r>
          </a:p>
          <a:p>
            <a:pPr algn="ctr">
              <a:lnSpc>
                <a:spcPct val="100000"/>
              </a:lnSpc>
              <a:spcBef>
                <a:spcPts val="0"/>
              </a:spcBef>
              <a:spcAft>
                <a:spcPts val="0"/>
              </a:spcAft>
            </a:pPr>
            <a:r>
              <a:rPr sz="1300" b="0" i="0">
                <a:solidFill>
                  <a:srgbClr val="FFFFFF"/>
                </a:solidFill>
                <a:latin typeface="Playfair Display"/>
              </a:rPr>
              <a:t>FLYWHEEL</a:t>
            </a:r>
          </a:p>
        </p:txBody>
      </p:sp>
      <p:sp>
        <p:nvSpPr>
          <p:cNvPr id="9" name="Oval 8"/>
          <p:cNvSpPr/>
          <p:nvPr/>
        </p:nvSpPr>
        <p:spPr>
          <a:xfrm>
            <a:off x="3163824" y="1490471"/>
            <a:ext cx="1353312" cy="1353312"/>
          </a:xfrm>
          <a:prstGeom prst="ellipse">
            <a:avLst/>
          </a:prstGeom>
          <a:solidFill>
            <a:srgbClr val="FFFFFF"/>
          </a:solidFill>
          <a:ln w="22225">
            <a:solidFill>
              <a:srgbClr val="B76E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36976" y="1490471"/>
            <a:ext cx="1207008" cy="1353312"/>
          </a:xfrm>
          <a:prstGeom prst="rect">
            <a:avLst/>
          </a:prstGeom>
          <a:noFill/>
        </p:spPr>
        <p:txBody>
          <a:bodyPr wrap="square" anchor="ctr" lIns="0" rIns="0" tIns="0" bIns="0">
            <a:spAutoFit/>
          </a:bodyPr>
          <a:lstStyle/>
          <a:p>
            <a:pPr algn="ctr">
              <a:lnSpc>
                <a:spcPct val="100000"/>
              </a:lnSpc>
              <a:spcBef>
                <a:spcPts val="0"/>
              </a:spcBef>
              <a:spcAft>
                <a:spcPts val="200"/>
              </a:spcAft>
            </a:pPr>
            <a:r>
              <a:rPr sz="1150" b="1" i="0" spc="50">
                <a:solidFill>
                  <a:srgbClr val="4A2C3A"/>
                </a:solidFill>
                <a:latin typeface="Montserrat"/>
              </a:rPr>
              <a:t>TikTok</a:t>
            </a:r>
          </a:p>
          <a:p>
            <a:pPr algn="ctr">
              <a:lnSpc>
                <a:spcPct val="100000"/>
              </a:lnSpc>
              <a:spcBef>
                <a:spcPts val="0"/>
              </a:spcBef>
              <a:spcAft>
                <a:spcPts val="200"/>
              </a:spcAft>
            </a:pPr>
            <a:r>
              <a:rPr sz="850" b="0" i="0">
                <a:solidFill>
                  <a:srgbClr val="8A7A7E"/>
                </a:solidFill>
                <a:latin typeface="Montserrat"/>
              </a:rPr>
              <a:t>Reach</a:t>
            </a:r>
          </a:p>
        </p:txBody>
      </p:sp>
      <p:sp>
        <p:nvSpPr>
          <p:cNvPr id="11" name="Oval 10"/>
          <p:cNvSpPr/>
          <p:nvPr/>
        </p:nvSpPr>
        <p:spPr>
          <a:xfrm>
            <a:off x="4731773" y="2395728"/>
            <a:ext cx="1353312" cy="1353312"/>
          </a:xfrm>
          <a:prstGeom prst="ellipse">
            <a:avLst/>
          </a:prstGeom>
          <a:solidFill>
            <a:srgbClr val="FFFFFF"/>
          </a:solidFill>
          <a:ln w="22225">
            <a:solidFill>
              <a:srgbClr val="B76E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804925" y="2395728"/>
            <a:ext cx="1207008" cy="1353312"/>
          </a:xfrm>
          <a:prstGeom prst="rect">
            <a:avLst/>
          </a:prstGeom>
          <a:noFill/>
        </p:spPr>
        <p:txBody>
          <a:bodyPr wrap="square" anchor="ctr" lIns="0" rIns="0" tIns="0" bIns="0">
            <a:spAutoFit/>
          </a:bodyPr>
          <a:lstStyle/>
          <a:p>
            <a:pPr algn="ctr">
              <a:lnSpc>
                <a:spcPct val="100000"/>
              </a:lnSpc>
              <a:spcBef>
                <a:spcPts val="0"/>
              </a:spcBef>
              <a:spcAft>
                <a:spcPts val="200"/>
              </a:spcAft>
            </a:pPr>
            <a:r>
              <a:rPr sz="1150" b="1" i="0" spc="50">
                <a:solidFill>
                  <a:srgbClr val="4A2C3A"/>
                </a:solidFill>
                <a:latin typeface="Montserrat"/>
              </a:rPr>
              <a:t>Creators</a:t>
            </a:r>
          </a:p>
          <a:p>
            <a:pPr algn="ctr">
              <a:lnSpc>
                <a:spcPct val="100000"/>
              </a:lnSpc>
              <a:spcBef>
                <a:spcPts val="0"/>
              </a:spcBef>
              <a:spcAft>
                <a:spcPts val="200"/>
              </a:spcAft>
            </a:pPr>
            <a:r>
              <a:rPr sz="850" b="0" i="0">
                <a:solidFill>
                  <a:srgbClr val="8A7A7E"/>
                </a:solidFill>
                <a:latin typeface="Montserrat"/>
              </a:rPr>
              <a:t>New audiences</a:t>
            </a:r>
          </a:p>
        </p:txBody>
      </p:sp>
      <p:sp>
        <p:nvSpPr>
          <p:cNvPr id="13" name="Oval 12"/>
          <p:cNvSpPr/>
          <p:nvPr/>
        </p:nvSpPr>
        <p:spPr>
          <a:xfrm>
            <a:off x="4731773" y="4206240"/>
            <a:ext cx="1353312" cy="1353312"/>
          </a:xfrm>
          <a:prstGeom prst="ellipse">
            <a:avLst/>
          </a:prstGeom>
          <a:solidFill>
            <a:srgbClr val="FFFFFF"/>
          </a:solidFill>
          <a:ln w="22225">
            <a:solidFill>
              <a:srgbClr val="B76E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804925" y="4206240"/>
            <a:ext cx="1207008" cy="1353312"/>
          </a:xfrm>
          <a:prstGeom prst="rect">
            <a:avLst/>
          </a:prstGeom>
          <a:noFill/>
        </p:spPr>
        <p:txBody>
          <a:bodyPr wrap="square" anchor="ctr" lIns="0" rIns="0" tIns="0" bIns="0">
            <a:spAutoFit/>
          </a:bodyPr>
          <a:lstStyle/>
          <a:p>
            <a:pPr algn="ctr">
              <a:lnSpc>
                <a:spcPct val="100000"/>
              </a:lnSpc>
              <a:spcBef>
                <a:spcPts val="0"/>
              </a:spcBef>
              <a:spcAft>
                <a:spcPts val="200"/>
              </a:spcAft>
            </a:pPr>
            <a:r>
              <a:rPr sz="1150" b="1" i="0" spc="50">
                <a:solidFill>
                  <a:srgbClr val="4A2C3A"/>
                </a:solidFill>
                <a:latin typeface="Montserrat"/>
              </a:rPr>
              <a:t>Paid media</a:t>
            </a:r>
          </a:p>
          <a:p>
            <a:pPr algn="ctr">
              <a:lnSpc>
                <a:spcPct val="100000"/>
              </a:lnSpc>
              <a:spcBef>
                <a:spcPts val="0"/>
              </a:spcBef>
              <a:spcAft>
                <a:spcPts val="200"/>
              </a:spcAft>
            </a:pPr>
            <a:r>
              <a:rPr sz="850" b="0" i="0">
                <a:solidFill>
                  <a:srgbClr val="8A7A7E"/>
                </a:solidFill>
                <a:latin typeface="Montserrat"/>
              </a:rPr>
              <a:t>Amplification</a:t>
            </a:r>
          </a:p>
        </p:txBody>
      </p:sp>
      <p:sp>
        <p:nvSpPr>
          <p:cNvPr id="15" name="Oval 14"/>
          <p:cNvSpPr/>
          <p:nvPr/>
        </p:nvSpPr>
        <p:spPr>
          <a:xfrm>
            <a:off x="3163824" y="5111496"/>
            <a:ext cx="1353312" cy="1353312"/>
          </a:xfrm>
          <a:prstGeom prst="ellipse">
            <a:avLst/>
          </a:prstGeom>
          <a:solidFill>
            <a:srgbClr val="FFFFFF"/>
          </a:solidFill>
          <a:ln w="22225">
            <a:solidFill>
              <a:srgbClr val="B76E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236976" y="5111496"/>
            <a:ext cx="1207008" cy="1353312"/>
          </a:xfrm>
          <a:prstGeom prst="rect">
            <a:avLst/>
          </a:prstGeom>
          <a:noFill/>
        </p:spPr>
        <p:txBody>
          <a:bodyPr wrap="square" anchor="ctr" lIns="0" rIns="0" tIns="0" bIns="0">
            <a:spAutoFit/>
          </a:bodyPr>
          <a:lstStyle/>
          <a:p>
            <a:pPr algn="ctr">
              <a:lnSpc>
                <a:spcPct val="100000"/>
              </a:lnSpc>
              <a:spcBef>
                <a:spcPts val="0"/>
              </a:spcBef>
              <a:spcAft>
                <a:spcPts val="200"/>
              </a:spcAft>
            </a:pPr>
            <a:r>
              <a:rPr sz="1150" b="1" i="0" spc="50">
                <a:solidFill>
                  <a:srgbClr val="4A2C3A"/>
                </a:solidFill>
                <a:latin typeface="Montserrat"/>
              </a:rPr>
              <a:t>Community</a:t>
            </a:r>
          </a:p>
          <a:p>
            <a:pPr algn="ctr">
              <a:lnSpc>
                <a:spcPct val="100000"/>
              </a:lnSpc>
              <a:spcBef>
                <a:spcPts val="0"/>
              </a:spcBef>
              <a:spcAft>
                <a:spcPts val="200"/>
              </a:spcAft>
            </a:pPr>
            <a:r>
              <a:rPr sz="850" b="0" i="0">
                <a:solidFill>
                  <a:srgbClr val="8A7A7E"/>
                </a:solidFill>
                <a:latin typeface="Montserrat"/>
              </a:rPr>
              <a:t>Shares</a:t>
            </a:r>
          </a:p>
        </p:txBody>
      </p:sp>
      <p:sp>
        <p:nvSpPr>
          <p:cNvPr id="17" name="Oval 16"/>
          <p:cNvSpPr/>
          <p:nvPr/>
        </p:nvSpPr>
        <p:spPr>
          <a:xfrm>
            <a:off x="1595874" y="4206240"/>
            <a:ext cx="1353312" cy="1353312"/>
          </a:xfrm>
          <a:prstGeom prst="ellipse">
            <a:avLst/>
          </a:prstGeom>
          <a:solidFill>
            <a:srgbClr val="FFFFFF"/>
          </a:solidFill>
          <a:ln w="22225">
            <a:solidFill>
              <a:srgbClr val="B76E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669026" y="4206240"/>
            <a:ext cx="1207008" cy="1353312"/>
          </a:xfrm>
          <a:prstGeom prst="rect">
            <a:avLst/>
          </a:prstGeom>
          <a:noFill/>
        </p:spPr>
        <p:txBody>
          <a:bodyPr wrap="square" anchor="ctr" lIns="0" rIns="0" tIns="0" bIns="0">
            <a:spAutoFit/>
          </a:bodyPr>
          <a:lstStyle/>
          <a:p>
            <a:pPr algn="ctr">
              <a:lnSpc>
                <a:spcPct val="100000"/>
              </a:lnSpc>
              <a:spcBef>
                <a:spcPts val="0"/>
              </a:spcBef>
              <a:spcAft>
                <a:spcPts val="200"/>
              </a:spcAft>
            </a:pPr>
            <a:r>
              <a:rPr sz="1150" b="1" i="0" spc="50">
                <a:solidFill>
                  <a:srgbClr val="4A2C3A"/>
                </a:solidFill>
                <a:latin typeface="Montserrat"/>
              </a:rPr>
              <a:t>Facebook</a:t>
            </a:r>
          </a:p>
          <a:p>
            <a:pPr algn="ctr">
              <a:lnSpc>
                <a:spcPct val="100000"/>
              </a:lnSpc>
              <a:spcBef>
                <a:spcPts val="0"/>
              </a:spcBef>
              <a:spcAft>
                <a:spcPts val="200"/>
              </a:spcAft>
            </a:pPr>
            <a:r>
              <a:rPr sz="850" b="0" i="0">
                <a:solidFill>
                  <a:srgbClr val="8A7A7E"/>
                </a:solidFill>
                <a:latin typeface="Montserrat"/>
              </a:rPr>
              <a:t>Trust</a:t>
            </a:r>
          </a:p>
        </p:txBody>
      </p:sp>
      <p:sp>
        <p:nvSpPr>
          <p:cNvPr id="19" name="Oval 18"/>
          <p:cNvSpPr/>
          <p:nvPr/>
        </p:nvSpPr>
        <p:spPr>
          <a:xfrm>
            <a:off x="1595874" y="2395727"/>
            <a:ext cx="1353312" cy="1353312"/>
          </a:xfrm>
          <a:prstGeom prst="ellipse">
            <a:avLst/>
          </a:prstGeom>
          <a:solidFill>
            <a:srgbClr val="FFFFFF"/>
          </a:solidFill>
          <a:ln w="22225">
            <a:solidFill>
              <a:srgbClr val="B76E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669026" y="2395727"/>
            <a:ext cx="1207008" cy="1353312"/>
          </a:xfrm>
          <a:prstGeom prst="rect">
            <a:avLst/>
          </a:prstGeom>
          <a:noFill/>
        </p:spPr>
        <p:txBody>
          <a:bodyPr wrap="square" anchor="ctr" lIns="0" rIns="0" tIns="0" bIns="0">
            <a:spAutoFit/>
          </a:bodyPr>
          <a:lstStyle/>
          <a:p>
            <a:pPr algn="ctr">
              <a:lnSpc>
                <a:spcPct val="100000"/>
              </a:lnSpc>
              <a:spcBef>
                <a:spcPts val="0"/>
              </a:spcBef>
              <a:spcAft>
                <a:spcPts val="200"/>
              </a:spcAft>
            </a:pPr>
            <a:r>
              <a:rPr sz="1150" b="1" i="0" spc="50">
                <a:solidFill>
                  <a:srgbClr val="4A2C3A"/>
                </a:solidFill>
                <a:latin typeface="Montserrat"/>
              </a:rPr>
              <a:t>Instagram</a:t>
            </a:r>
          </a:p>
          <a:p>
            <a:pPr algn="ctr">
              <a:lnSpc>
                <a:spcPct val="100000"/>
              </a:lnSpc>
              <a:spcBef>
                <a:spcPts val="0"/>
              </a:spcBef>
              <a:spcAft>
                <a:spcPts val="200"/>
              </a:spcAft>
            </a:pPr>
            <a:r>
              <a:rPr sz="850" b="0" i="0">
                <a:solidFill>
                  <a:srgbClr val="8A7A7E"/>
                </a:solidFill>
                <a:latin typeface="Montserrat"/>
              </a:rPr>
              <a:t>Community</a:t>
            </a:r>
          </a:p>
        </p:txBody>
      </p:sp>
      <p:sp>
        <p:nvSpPr>
          <p:cNvPr id="21" name="Rounded Rectangle 20"/>
          <p:cNvSpPr/>
          <p:nvPr/>
        </p:nvSpPr>
        <p:spPr>
          <a:xfrm>
            <a:off x="7680960" y="1783080"/>
            <a:ext cx="3977639" cy="3749039"/>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7680960" y="1783080"/>
            <a:ext cx="64008" cy="3749039"/>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909560" y="1938528"/>
            <a:ext cx="356616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30">
                <a:solidFill>
                  <a:srgbClr val="B76E79"/>
                </a:solidFill>
                <a:latin typeface="Montserrat"/>
              </a:rPr>
              <a:t>HOW IT COMPOUNDS</a:t>
            </a:r>
          </a:p>
        </p:txBody>
      </p:sp>
      <p:sp>
        <p:nvSpPr>
          <p:cNvPr id="24" name="TextBox 23"/>
          <p:cNvSpPr txBox="1"/>
          <p:nvPr/>
        </p:nvSpPr>
        <p:spPr>
          <a:xfrm>
            <a:off x="7909560" y="2331720"/>
            <a:ext cx="3566160" cy="3108960"/>
          </a:xfrm>
          <a:prstGeom prst="rect">
            <a:avLst/>
          </a:prstGeom>
          <a:noFill/>
        </p:spPr>
        <p:txBody>
          <a:bodyPr wrap="square" lIns="0" rIns="0" tIns="0" bIns="0">
            <a:spAutoFit/>
          </a:bodyPr>
          <a:lstStyle/>
          <a:p>
            <a:pPr>
              <a:lnSpc>
                <a:spcPct val="108000"/>
              </a:lnSpc>
              <a:spcAft>
                <a:spcPts val="700"/>
              </a:spcAft>
            </a:pPr>
            <a:r>
              <a:rPr sz="1030" b="1">
                <a:solidFill>
                  <a:srgbClr val="B76E79"/>
                </a:solidFill>
                <a:latin typeface="Montserrat"/>
              </a:rPr>
              <a:t>—  </a:t>
            </a:r>
            <a:r>
              <a:rPr sz="1030" b="0">
                <a:solidFill>
                  <a:srgbClr val="2B2228"/>
                </a:solidFill>
                <a:latin typeface="Montserrat"/>
              </a:rPr>
              <a:t>TikTok manufactures reach → reach converts to followers.</a:t>
            </a:r>
          </a:p>
          <a:p>
            <a:pPr>
              <a:lnSpc>
                <a:spcPct val="108000"/>
              </a:lnSpc>
              <a:spcAft>
                <a:spcPts val="700"/>
              </a:spcAft>
            </a:pPr>
            <a:r>
              <a:rPr sz="1030" b="1">
                <a:solidFill>
                  <a:srgbClr val="B76E79"/>
                </a:solidFill>
                <a:latin typeface="Montserrat"/>
              </a:rPr>
              <a:t>—  </a:t>
            </a:r>
            <a:r>
              <a:rPr sz="1030" b="0">
                <a:solidFill>
                  <a:srgbClr val="2B2228"/>
                </a:solidFill>
                <a:latin typeface="Montserrat"/>
              </a:rPr>
              <a:t>Creators lend new audiences the brand can't reach alone.</a:t>
            </a:r>
          </a:p>
          <a:p>
            <a:pPr>
              <a:lnSpc>
                <a:spcPct val="108000"/>
              </a:lnSpc>
              <a:spcAft>
                <a:spcPts val="700"/>
              </a:spcAft>
            </a:pPr>
            <a:r>
              <a:rPr sz="1030" b="1">
                <a:solidFill>
                  <a:srgbClr val="B76E79"/>
                </a:solidFill>
                <a:latin typeface="Montserrat"/>
              </a:rPr>
              <a:t>—  </a:t>
            </a:r>
            <a:r>
              <a:rPr sz="1030" b="0">
                <a:solidFill>
                  <a:srgbClr val="2B2228"/>
                </a:solidFill>
                <a:latin typeface="Montserrat"/>
              </a:rPr>
              <a:t>Paid amplifies the best-performing organic, not guesses.</a:t>
            </a:r>
          </a:p>
          <a:p>
            <a:pPr>
              <a:lnSpc>
                <a:spcPct val="108000"/>
              </a:lnSpc>
              <a:spcAft>
                <a:spcPts val="700"/>
              </a:spcAft>
            </a:pPr>
            <a:r>
              <a:rPr sz="1030" b="1">
                <a:solidFill>
                  <a:srgbClr val="B76E79"/>
                </a:solidFill>
                <a:latin typeface="Montserrat"/>
              </a:rPr>
              <a:t>—  </a:t>
            </a:r>
            <a:r>
              <a:rPr sz="1030" b="0">
                <a:solidFill>
                  <a:srgbClr val="2B2228"/>
                </a:solidFill>
                <a:latin typeface="Montserrat"/>
              </a:rPr>
              <a:t>Community shares the next post → free reach next cycle.</a:t>
            </a:r>
          </a:p>
          <a:p>
            <a:pPr>
              <a:lnSpc>
                <a:spcPct val="108000"/>
              </a:lnSpc>
              <a:spcAft>
                <a:spcPts val="700"/>
              </a:spcAft>
            </a:pPr>
            <a:r>
              <a:rPr sz="1030" b="1">
                <a:solidFill>
                  <a:srgbClr val="B76E79"/>
                </a:solidFill>
                <a:latin typeface="Montserrat"/>
              </a:rPr>
              <a:t>—  </a:t>
            </a:r>
            <a:r>
              <a:rPr sz="1030" b="0">
                <a:solidFill>
                  <a:srgbClr val="2B2228"/>
                </a:solidFill>
                <a:latin typeface="Montserrat"/>
              </a:rPr>
              <a:t>FB &amp; IG bank the trust that turns reach into revenue.</a:t>
            </a:r>
          </a:p>
          <a:p>
            <a:pPr>
              <a:lnSpc>
                <a:spcPct val="108000"/>
              </a:lnSpc>
              <a:spcAft>
                <a:spcPts val="700"/>
              </a:spcAft>
            </a:pPr>
            <a:r>
              <a:rPr sz="1030" b="1">
                <a:solidFill>
                  <a:srgbClr val="B76E79"/>
                </a:solidFill>
                <a:latin typeface="Montserrat"/>
              </a:rPr>
              <a:t>—  </a:t>
            </a:r>
            <a:r>
              <a:rPr sz="1030" b="0">
                <a:solidFill>
                  <a:srgbClr val="2B2228"/>
                </a:solidFill>
                <a:latin typeface="Montserrat"/>
              </a:rPr>
              <a:t>Each turn lowers cost-per-follower for the next turn.</a:t>
            </a:r>
          </a:p>
        </p:txBody>
      </p:sp>
      <p:sp>
        <p:nvSpPr>
          <p:cNvPr id="25" name="Rounded Rectangle 24"/>
          <p:cNvSpPr/>
          <p:nvPr/>
        </p:nvSpPr>
        <p:spPr>
          <a:xfrm>
            <a:off x="7680960" y="5669280"/>
            <a:ext cx="3977639" cy="566928"/>
          </a:xfrm>
          <a:prstGeom prst="roundRect">
            <a:avLst>
              <a:gd name="adj" fmla="val 4000"/>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909560" y="5669280"/>
            <a:ext cx="3520440" cy="566928"/>
          </a:xfrm>
          <a:prstGeom prst="rect">
            <a:avLst/>
          </a:prstGeom>
          <a:noFill/>
        </p:spPr>
        <p:txBody>
          <a:bodyPr wrap="square" anchor="ctr" lIns="0" rIns="0" tIns="0" bIns="0">
            <a:spAutoFit/>
          </a:bodyPr>
          <a:lstStyle/>
          <a:p>
            <a:pPr algn="l">
              <a:lnSpc>
                <a:spcPct val="105000"/>
              </a:lnSpc>
              <a:spcBef>
                <a:spcPts val="0"/>
              </a:spcBef>
              <a:spcAft>
                <a:spcPts val="400"/>
              </a:spcAft>
            </a:pPr>
            <a:r>
              <a:rPr sz="1000" b="0" i="1">
                <a:solidFill>
                  <a:srgbClr val="2B2228"/>
                </a:solidFill>
                <a:latin typeface="Montserrat"/>
              </a:rPr>
              <a:t>Every channel feeds the others — the system compounds the longer it runs.</a:t>
            </a:r>
          </a:p>
        </p:txBody>
      </p:sp>
      <p:sp>
        <p:nvSpPr>
          <p:cNvPr id="27" name="Rectangle 26"/>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29" name="TextBox 28"/>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15 / 29</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46304" cy="6858000"/>
          </a:xfrm>
          <a:prstGeom prst="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E7BBC0"/>
                </a:solidFill>
                <a:latin typeface="Montserrat"/>
              </a:rPr>
              <a:t>EXECUTIVE INSIGHT  ·  04</a:t>
            </a:r>
          </a:p>
        </p:txBody>
      </p:sp>
      <p:sp>
        <p:nvSpPr>
          <p:cNvPr id="5" name="TextBox 4"/>
          <p:cNvSpPr txBox="1"/>
          <p:nvPr/>
        </p:nvSpPr>
        <p:spPr>
          <a:xfrm>
            <a:off x="640080" y="822960"/>
            <a:ext cx="10881360" cy="822960"/>
          </a:xfrm>
          <a:prstGeom prst="rect">
            <a:avLst/>
          </a:prstGeom>
          <a:noFill/>
        </p:spPr>
        <p:txBody>
          <a:bodyPr wrap="square" anchor="t" lIns="0" rIns="0" tIns="0" bIns="0">
            <a:spAutoFit/>
          </a:bodyPr>
          <a:lstStyle/>
          <a:p>
            <a:pPr algn="l">
              <a:lnSpc>
                <a:spcPct val="100000"/>
              </a:lnSpc>
              <a:spcBef>
                <a:spcPts val="0"/>
              </a:spcBef>
              <a:spcAft>
                <a:spcPts val="400"/>
              </a:spcAft>
            </a:pPr>
            <a:r>
              <a:rPr sz="2800" b="0" i="0">
                <a:solidFill>
                  <a:srgbClr val="FFFFFF"/>
                </a:solidFill>
                <a:latin typeface="Playfair Display"/>
              </a:rPr>
              <a:t>What it really takes to reach 1,000,000</a:t>
            </a:r>
          </a:p>
        </p:txBody>
      </p:sp>
      <p:sp>
        <p:nvSpPr>
          <p:cNvPr id="6" name="Rectangle 5"/>
          <p:cNvSpPr/>
          <p:nvPr/>
        </p:nvSpPr>
        <p:spPr>
          <a:xfrm>
            <a:off x="640080" y="1481328"/>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828800"/>
            <a:ext cx="3474720" cy="109728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1938528"/>
            <a:ext cx="3474720" cy="640080"/>
          </a:xfrm>
          <a:prstGeom prst="rect">
            <a:avLst/>
          </a:prstGeom>
          <a:noFill/>
        </p:spPr>
        <p:txBody>
          <a:bodyPr wrap="square" anchor="t" lIns="0" rIns="0" tIns="0" bIns="0">
            <a:spAutoFit/>
          </a:bodyPr>
          <a:lstStyle/>
          <a:p>
            <a:pPr algn="ctr">
              <a:lnSpc>
                <a:spcPct val="100000"/>
              </a:lnSpc>
              <a:spcBef>
                <a:spcPts val="0"/>
              </a:spcBef>
              <a:spcAft>
                <a:spcPts val="400"/>
              </a:spcAft>
            </a:pPr>
            <a:r>
              <a:rPr sz="3000" b="0" i="0">
                <a:solidFill>
                  <a:srgbClr val="FFFFFF"/>
                </a:solidFill>
                <a:latin typeface="Playfair Display"/>
              </a:rPr>
              <a:t>1,000,000</a:t>
            </a:r>
          </a:p>
        </p:txBody>
      </p:sp>
      <p:sp>
        <p:nvSpPr>
          <p:cNvPr id="9" name="TextBox 8"/>
          <p:cNvSpPr txBox="1"/>
          <p:nvPr/>
        </p:nvSpPr>
        <p:spPr>
          <a:xfrm>
            <a:off x="640080" y="2606040"/>
            <a:ext cx="3474720" cy="274320"/>
          </a:xfrm>
          <a:prstGeom prst="rect">
            <a:avLst/>
          </a:prstGeom>
          <a:noFill/>
        </p:spPr>
        <p:txBody>
          <a:bodyPr wrap="square" anchor="t" lIns="0" rIns="0" tIns="0" bIns="0">
            <a:spAutoFit/>
          </a:bodyPr>
          <a:lstStyle/>
          <a:p>
            <a:pPr algn="ctr">
              <a:lnSpc>
                <a:spcPct val="100000"/>
              </a:lnSpc>
              <a:spcBef>
                <a:spcPts val="0"/>
              </a:spcBef>
              <a:spcAft>
                <a:spcPts val="400"/>
              </a:spcAft>
            </a:pPr>
            <a:r>
              <a:rPr sz="950" b="1" i="0" spc="100">
                <a:solidFill>
                  <a:srgbClr val="F3DDDF"/>
                </a:solidFill>
                <a:latin typeface="Montserrat"/>
              </a:rPr>
              <a:t>FOLLOWERS (TARGET)</a:t>
            </a:r>
          </a:p>
        </p:txBody>
      </p:sp>
      <p:sp>
        <p:nvSpPr>
          <p:cNvPr id="10" name="TextBox 9"/>
          <p:cNvSpPr txBox="1"/>
          <p:nvPr/>
        </p:nvSpPr>
        <p:spPr>
          <a:xfrm>
            <a:off x="4114800" y="1828800"/>
            <a:ext cx="228600" cy="1097280"/>
          </a:xfrm>
          <a:prstGeom prst="rect">
            <a:avLst/>
          </a:prstGeom>
          <a:noFill/>
        </p:spPr>
        <p:txBody>
          <a:bodyPr wrap="square" anchor="t" lIns="0" rIns="0" tIns="0" bIns="0">
            <a:spAutoFit/>
          </a:bodyPr>
          <a:lstStyle/>
          <a:p>
            <a:pPr algn="l">
              <a:lnSpc>
                <a:spcPct val="100000"/>
              </a:lnSpc>
              <a:spcBef>
                <a:spcPts val="0"/>
              </a:spcBef>
              <a:spcAft>
                <a:spcPts val="400"/>
              </a:spcAft>
            </a:pPr>
            <a:r>
              <a:rPr sz="2000" b="0" i="0">
                <a:solidFill>
                  <a:srgbClr val="C9A36B"/>
                </a:solidFill>
                <a:latin typeface="Montserrat"/>
              </a:rPr>
              <a:t/>
            </a:r>
          </a:p>
        </p:txBody>
      </p:sp>
      <p:sp>
        <p:nvSpPr>
          <p:cNvPr id="11" name="Rounded Rectangle 10"/>
          <p:cNvSpPr/>
          <p:nvPr/>
        </p:nvSpPr>
        <p:spPr>
          <a:xfrm>
            <a:off x="4343400" y="1828800"/>
            <a:ext cx="3474720" cy="109728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343400" y="1938528"/>
            <a:ext cx="3474720" cy="640080"/>
          </a:xfrm>
          <a:prstGeom prst="rect">
            <a:avLst/>
          </a:prstGeom>
          <a:noFill/>
        </p:spPr>
        <p:txBody>
          <a:bodyPr wrap="square" anchor="t" lIns="0" rIns="0" tIns="0" bIns="0">
            <a:spAutoFit/>
          </a:bodyPr>
          <a:lstStyle/>
          <a:p>
            <a:pPr algn="ctr">
              <a:lnSpc>
                <a:spcPct val="100000"/>
              </a:lnSpc>
              <a:spcBef>
                <a:spcPts val="0"/>
              </a:spcBef>
              <a:spcAft>
                <a:spcPts val="400"/>
              </a:spcAft>
            </a:pPr>
            <a:r>
              <a:rPr sz="3000" b="0" i="0">
                <a:solidFill>
                  <a:srgbClr val="FFFFFF"/>
                </a:solidFill>
                <a:latin typeface="Playfair Display"/>
              </a:rPr>
              <a:t>÷ 365</a:t>
            </a:r>
          </a:p>
        </p:txBody>
      </p:sp>
      <p:sp>
        <p:nvSpPr>
          <p:cNvPr id="13" name="TextBox 12"/>
          <p:cNvSpPr txBox="1"/>
          <p:nvPr/>
        </p:nvSpPr>
        <p:spPr>
          <a:xfrm>
            <a:off x="4343400" y="2606040"/>
            <a:ext cx="3474720" cy="274320"/>
          </a:xfrm>
          <a:prstGeom prst="rect">
            <a:avLst/>
          </a:prstGeom>
          <a:noFill/>
        </p:spPr>
        <p:txBody>
          <a:bodyPr wrap="square" anchor="t" lIns="0" rIns="0" tIns="0" bIns="0">
            <a:spAutoFit/>
          </a:bodyPr>
          <a:lstStyle/>
          <a:p>
            <a:pPr algn="ctr">
              <a:lnSpc>
                <a:spcPct val="100000"/>
              </a:lnSpc>
              <a:spcBef>
                <a:spcPts val="0"/>
              </a:spcBef>
              <a:spcAft>
                <a:spcPts val="400"/>
              </a:spcAft>
            </a:pPr>
            <a:r>
              <a:rPr sz="950" b="1" i="0" spc="100">
                <a:solidFill>
                  <a:srgbClr val="F3DDDF"/>
                </a:solidFill>
                <a:latin typeface="Montserrat"/>
              </a:rPr>
              <a:t>DAYS</a:t>
            </a:r>
          </a:p>
        </p:txBody>
      </p:sp>
      <p:sp>
        <p:nvSpPr>
          <p:cNvPr id="14" name="TextBox 13"/>
          <p:cNvSpPr txBox="1"/>
          <p:nvPr/>
        </p:nvSpPr>
        <p:spPr>
          <a:xfrm>
            <a:off x="7818120" y="1828800"/>
            <a:ext cx="228600" cy="1097280"/>
          </a:xfrm>
          <a:prstGeom prst="rect">
            <a:avLst/>
          </a:prstGeom>
          <a:noFill/>
        </p:spPr>
        <p:txBody>
          <a:bodyPr wrap="square" anchor="t" lIns="0" rIns="0" tIns="0" bIns="0">
            <a:spAutoFit/>
          </a:bodyPr>
          <a:lstStyle/>
          <a:p>
            <a:pPr algn="l">
              <a:lnSpc>
                <a:spcPct val="100000"/>
              </a:lnSpc>
              <a:spcBef>
                <a:spcPts val="0"/>
              </a:spcBef>
              <a:spcAft>
                <a:spcPts val="400"/>
              </a:spcAft>
            </a:pPr>
            <a:r>
              <a:rPr sz="2000" b="0" i="0">
                <a:solidFill>
                  <a:srgbClr val="C9A36B"/>
                </a:solidFill>
                <a:latin typeface="Montserrat"/>
              </a:rPr>
              <a:t/>
            </a:r>
          </a:p>
        </p:txBody>
      </p:sp>
      <p:sp>
        <p:nvSpPr>
          <p:cNvPr id="15" name="Rounded Rectangle 14"/>
          <p:cNvSpPr/>
          <p:nvPr/>
        </p:nvSpPr>
        <p:spPr>
          <a:xfrm>
            <a:off x="8046719" y="1828800"/>
            <a:ext cx="3474720" cy="109728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46719" y="1938528"/>
            <a:ext cx="3474720" cy="640080"/>
          </a:xfrm>
          <a:prstGeom prst="rect">
            <a:avLst/>
          </a:prstGeom>
          <a:noFill/>
        </p:spPr>
        <p:txBody>
          <a:bodyPr wrap="square" anchor="t" lIns="0" rIns="0" tIns="0" bIns="0">
            <a:spAutoFit/>
          </a:bodyPr>
          <a:lstStyle/>
          <a:p>
            <a:pPr algn="ctr">
              <a:lnSpc>
                <a:spcPct val="100000"/>
              </a:lnSpc>
              <a:spcBef>
                <a:spcPts val="0"/>
              </a:spcBef>
              <a:spcAft>
                <a:spcPts val="400"/>
              </a:spcAft>
            </a:pPr>
            <a:r>
              <a:rPr sz="3000" b="0" i="0">
                <a:solidFill>
                  <a:srgbClr val="E7BBC0"/>
                </a:solidFill>
                <a:latin typeface="Playfair Display"/>
              </a:rPr>
              <a:t>2,740</a:t>
            </a:r>
          </a:p>
        </p:txBody>
      </p:sp>
      <p:sp>
        <p:nvSpPr>
          <p:cNvPr id="17" name="TextBox 16"/>
          <p:cNvSpPr txBox="1"/>
          <p:nvPr/>
        </p:nvSpPr>
        <p:spPr>
          <a:xfrm>
            <a:off x="8046719" y="2606040"/>
            <a:ext cx="3474720" cy="274320"/>
          </a:xfrm>
          <a:prstGeom prst="rect">
            <a:avLst/>
          </a:prstGeom>
          <a:noFill/>
        </p:spPr>
        <p:txBody>
          <a:bodyPr wrap="square" anchor="t" lIns="0" rIns="0" tIns="0" bIns="0">
            <a:spAutoFit/>
          </a:bodyPr>
          <a:lstStyle/>
          <a:p>
            <a:pPr algn="ctr">
              <a:lnSpc>
                <a:spcPct val="100000"/>
              </a:lnSpc>
              <a:spcBef>
                <a:spcPts val="0"/>
              </a:spcBef>
              <a:spcAft>
                <a:spcPts val="400"/>
              </a:spcAft>
            </a:pPr>
            <a:r>
              <a:rPr sz="950" b="1" i="0" spc="100">
                <a:solidFill>
                  <a:srgbClr val="F3DDDF"/>
                </a:solidFill>
                <a:latin typeface="Montserrat"/>
              </a:rPr>
              <a:t>NET NEW FOLLOWERS / DAY</a:t>
            </a:r>
          </a:p>
        </p:txBody>
      </p:sp>
      <p:sp>
        <p:nvSpPr>
          <p:cNvPr id="18" name="TextBox 17"/>
          <p:cNvSpPr txBox="1"/>
          <p:nvPr/>
        </p:nvSpPr>
        <p:spPr>
          <a:xfrm>
            <a:off x="640080" y="320040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00">
                <a:solidFill>
                  <a:srgbClr val="E7BBC0"/>
                </a:solidFill>
                <a:latin typeface="Montserrat"/>
              </a:rPr>
              <a:t>TO PRODUCE 2,740 FOLLOWERS A DAY, THE DAILY MACHINE MUST DELIVER (blended est.):</a:t>
            </a:r>
          </a:p>
        </p:txBody>
      </p:sp>
      <p:sp>
        <p:nvSpPr>
          <p:cNvPr id="19" name="Rounded Rectangle 18"/>
          <p:cNvSpPr/>
          <p:nvPr/>
        </p:nvSpPr>
        <p:spPr>
          <a:xfrm>
            <a:off x="640080" y="3611880"/>
            <a:ext cx="2057400" cy="123444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ounded Rectangle 19"/>
          <p:cNvSpPr/>
          <p:nvPr/>
        </p:nvSpPr>
        <p:spPr>
          <a:xfrm>
            <a:off x="640080" y="3611880"/>
            <a:ext cx="2057400" cy="54864"/>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31519" y="3794760"/>
            <a:ext cx="1874519" cy="548640"/>
          </a:xfrm>
          <a:prstGeom prst="rect">
            <a:avLst/>
          </a:prstGeom>
          <a:noFill/>
        </p:spPr>
        <p:txBody>
          <a:bodyPr wrap="square" anchor="t" lIns="0" rIns="0" tIns="0" bIns="0">
            <a:spAutoFit/>
          </a:bodyPr>
          <a:lstStyle/>
          <a:p>
            <a:pPr algn="ctr">
              <a:lnSpc>
                <a:spcPct val="100000"/>
              </a:lnSpc>
              <a:spcBef>
                <a:spcPts val="0"/>
              </a:spcBef>
              <a:spcAft>
                <a:spcPts val="400"/>
              </a:spcAft>
            </a:pPr>
            <a:r>
              <a:rPr sz="2200" b="0" i="0">
                <a:solidFill>
                  <a:srgbClr val="4A2C3A"/>
                </a:solidFill>
                <a:latin typeface="Playfair Display"/>
              </a:rPr>
              <a:t>~640K</a:t>
            </a:r>
          </a:p>
        </p:txBody>
      </p:sp>
      <p:sp>
        <p:nvSpPr>
          <p:cNvPr id="22" name="TextBox 21"/>
          <p:cNvSpPr txBox="1"/>
          <p:nvPr/>
        </p:nvSpPr>
        <p:spPr>
          <a:xfrm>
            <a:off x="731519" y="4370832"/>
            <a:ext cx="1874519" cy="411480"/>
          </a:xfrm>
          <a:prstGeom prst="rect">
            <a:avLst/>
          </a:prstGeom>
          <a:noFill/>
        </p:spPr>
        <p:txBody>
          <a:bodyPr wrap="square" anchor="t" lIns="0" rIns="0" tIns="0" bIns="0">
            <a:spAutoFit/>
          </a:bodyPr>
          <a:lstStyle/>
          <a:p>
            <a:pPr algn="ctr">
              <a:lnSpc>
                <a:spcPct val="100000"/>
              </a:lnSpc>
              <a:spcBef>
                <a:spcPts val="0"/>
              </a:spcBef>
              <a:spcAft>
                <a:spcPts val="400"/>
              </a:spcAft>
            </a:pPr>
            <a:r>
              <a:rPr sz="950" b="1" i="0">
                <a:solidFill>
                  <a:srgbClr val="8A7A7E"/>
                </a:solidFill>
                <a:latin typeface="Montserrat"/>
              </a:rPr>
              <a:t>video views / day</a:t>
            </a:r>
          </a:p>
        </p:txBody>
      </p:sp>
      <p:sp>
        <p:nvSpPr>
          <p:cNvPr id="23" name="Rounded Rectangle 22"/>
          <p:cNvSpPr/>
          <p:nvPr/>
        </p:nvSpPr>
        <p:spPr>
          <a:xfrm>
            <a:off x="2852928" y="3611880"/>
            <a:ext cx="2057400" cy="123444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2852928" y="3611880"/>
            <a:ext cx="2057400" cy="54864"/>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2944368" y="3794760"/>
            <a:ext cx="1874519" cy="548640"/>
          </a:xfrm>
          <a:prstGeom prst="rect">
            <a:avLst/>
          </a:prstGeom>
          <a:noFill/>
        </p:spPr>
        <p:txBody>
          <a:bodyPr wrap="square" anchor="t" lIns="0" rIns="0" tIns="0" bIns="0">
            <a:spAutoFit/>
          </a:bodyPr>
          <a:lstStyle/>
          <a:p>
            <a:pPr algn="ctr">
              <a:lnSpc>
                <a:spcPct val="100000"/>
              </a:lnSpc>
              <a:spcBef>
                <a:spcPts val="0"/>
              </a:spcBef>
              <a:spcAft>
                <a:spcPts val="400"/>
              </a:spcAft>
            </a:pPr>
            <a:r>
              <a:rPr sz="2200" b="0" i="0">
                <a:solidFill>
                  <a:srgbClr val="4A2C3A"/>
                </a:solidFill>
                <a:latin typeface="Playfair Display"/>
              </a:rPr>
              <a:t>~37K</a:t>
            </a:r>
          </a:p>
        </p:txBody>
      </p:sp>
      <p:sp>
        <p:nvSpPr>
          <p:cNvPr id="26" name="TextBox 25"/>
          <p:cNvSpPr txBox="1"/>
          <p:nvPr/>
        </p:nvSpPr>
        <p:spPr>
          <a:xfrm>
            <a:off x="2944368" y="4370832"/>
            <a:ext cx="1874519" cy="411480"/>
          </a:xfrm>
          <a:prstGeom prst="rect">
            <a:avLst/>
          </a:prstGeom>
          <a:noFill/>
        </p:spPr>
        <p:txBody>
          <a:bodyPr wrap="square" anchor="t" lIns="0" rIns="0" tIns="0" bIns="0">
            <a:spAutoFit/>
          </a:bodyPr>
          <a:lstStyle/>
          <a:p>
            <a:pPr algn="ctr">
              <a:lnSpc>
                <a:spcPct val="100000"/>
              </a:lnSpc>
              <a:spcBef>
                <a:spcPts val="0"/>
              </a:spcBef>
              <a:spcAft>
                <a:spcPts val="400"/>
              </a:spcAft>
            </a:pPr>
            <a:r>
              <a:rPr sz="950" b="1" i="0">
                <a:solidFill>
                  <a:srgbClr val="8A7A7E"/>
                </a:solidFill>
                <a:latin typeface="Montserrat"/>
              </a:rPr>
              <a:t>profile visits / day</a:t>
            </a:r>
          </a:p>
        </p:txBody>
      </p:sp>
      <p:sp>
        <p:nvSpPr>
          <p:cNvPr id="27" name="Rounded Rectangle 26"/>
          <p:cNvSpPr/>
          <p:nvPr/>
        </p:nvSpPr>
        <p:spPr>
          <a:xfrm>
            <a:off x="5065776" y="3611880"/>
            <a:ext cx="2057400" cy="123444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ounded Rectangle 27"/>
          <p:cNvSpPr/>
          <p:nvPr/>
        </p:nvSpPr>
        <p:spPr>
          <a:xfrm>
            <a:off x="5065776" y="3611880"/>
            <a:ext cx="2057400" cy="54864"/>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5157216" y="3794760"/>
            <a:ext cx="1874519" cy="548640"/>
          </a:xfrm>
          <a:prstGeom prst="rect">
            <a:avLst/>
          </a:prstGeom>
          <a:noFill/>
        </p:spPr>
        <p:txBody>
          <a:bodyPr wrap="square" anchor="t" lIns="0" rIns="0" tIns="0" bIns="0">
            <a:spAutoFit/>
          </a:bodyPr>
          <a:lstStyle/>
          <a:p>
            <a:pPr algn="ctr">
              <a:lnSpc>
                <a:spcPct val="100000"/>
              </a:lnSpc>
              <a:spcBef>
                <a:spcPts val="0"/>
              </a:spcBef>
              <a:spcAft>
                <a:spcPts val="400"/>
              </a:spcAft>
            </a:pPr>
            <a:r>
              <a:rPr sz="2200" b="0" i="0">
                <a:solidFill>
                  <a:srgbClr val="4A2C3A"/>
                </a:solidFill>
                <a:latin typeface="Playfair Display"/>
              </a:rPr>
              <a:t>~1.1M</a:t>
            </a:r>
          </a:p>
        </p:txBody>
      </p:sp>
      <p:sp>
        <p:nvSpPr>
          <p:cNvPr id="30" name="TextBox 29"/>
          <p:cNvSpPr txBox="1"/>
          <p:nvPr/>
        </p:nvSpPr>
        <p:spPr>
          <a:xfrm>
            <a:off x="5157216" y="4370832"/>
            <a:ext cx="1874519" cy="411480"/>
          </a:xfrm>
          <a:prstGeom prst="rect">
            <a:avLst/>
          </a:prstGeom>
          <a:noFill/>
        </p:spPr>
        <p:txBody>
          <a:bodyPr wrap="square" anchor="t" lIns="0" rIns="0" tIns="0" bIns="0">
            <a:spAutoFit/>
          </a:bodyPr>
          <a:lstStyle/>
          <a:p>
            <a:pPr algn="ctr">
              <a:lnSpc>
                <a:spcPct val="100000"/>
              </a:lnSpc>
              <a:spcBef>
                <a:spcPts val="0"/>
              </a:spcBef>
              <a:spcAft>
                <a:spcPts val="400"/>
              </a:spcAft>
            </a:pPr>
            <a:r>
              <a:rPr sz="950" b="1" i="0">
                <a:solidFill>
                  <a:srgbClr val="8A7A7E"/>
                </a:solidFill>
                <a:latin typeface="Montserrat"/>
              </a:rPr>
              <a:t>accounts reached / day</a:t>
            </a:r>
          </a:p>
        </p:txBody>
      </p:sp>
      <p:sp>
        <p:nvSpPr>
          <p:cNvPr id="31" name="Rounded Rectangle 30"/>
          <p:cNvSpPr/>
          <p:nvPr/>
        </p:nvSpPr>
        <p:spPr>
          <a:xfrm>
            <a:off x="7278624" y="3611880"/>
            <a:ext cx="2057400" cy="123444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ounded Rectangle 31"/>
          <p:cNvSpPr/>
          <p:nvPr/>
        </p:nvSpPr>
        <p:spPr>
          <a:xfrm>
            <a:off x="7278624" y="3611880"/>
            <a:ext cx="2057400" cy="54864"/>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7370064" y="3794760"/>
            <a:ext cx="1874519" cy="548640"/>
          </a:xfrm>
          <a:prstGeom prst="rect">
            <a:avLst/>
          </a:prstGeom>
          <a:noFill/>
        </p:spPr>
        <p:txBody>
          <a:bodyPr wrap="square" anchor="t" lIns="0" rIns="0" tIns="0" bIns="0">
            <a:spAutoFit/>
          </a:bodyPr>
          <a:lstStyle/>
          <a:p>
            <a:pPr algn="ctr">
              <a:lnSpc>
                <a:spcPct val="100000"/>
              </a:lnSpc>
              <a:spcBef>
                <a:spcPts val="0"/>
              </a:spcBef>
              <a:spcAft>
                <a:spcPts val="400"/>
              </a:spcAft>
            </a:pPr>
            <a:r>
              <a:rPr sz="2200" b="0" i="0">
                <a:solidFill>
                  <a:srgbClr val="4A2C3A"/>
                </a:solidFill>
                <a:latin typeface="Playfair Display"/>
              </a:rPr>
              <a:t>~36</a:t>
            </a:r>
          </a:p>
        </p:txBody>
      </p:sp>
      <p:sp>
        <p:nvSpPr>
          <p:cNvPr id="34" name="TextBox 33"/>
          <p:cNvSpPr txBox="1"/>
          <p:nvPr/>
        </p:nvSpPr>
        <p:spPr>
          <a:xfrm>
            <a:off x="7370064" y="4370832"/>
            <a:ext cx="1874519" cy="411480"/>
          </a:xfrm>
          <a:prstGeom prst="rect">
            <a:avLst/>
          </a:prstGeom>
          <a:noFill/>
        </p:spPr>
        <p:txBody>
          <a:bodyPr wrap="square" anchor="t" lIns="0" rIns="0" tIns="0" bIns="0">
            <a:spAutoFit/>
          </a:bodyPr>
          <a:lstStyle/>
          <a:p>
            <a:pPr algn="ctr">
              <a:lnSpc>
                <a:spcPct val="100000"/>
              </a:lnSpc>
              <a:spcBef>
                <a:spcPts val="0"/>
              </a:spcBef>
              <a:spcAft>
                <a:spcPts val="400"/>
              </a:spcAft>
            </a:pPr>
            <a:r>
              <a:rPr sz="950" b="1" i="0">
                <a:solidFill>
                  <a:srgbClr val="8A7A7E"/>
                </a:solidFill>
                <a:latin typeface="Montserrat"/>
              </a:rPr>
              <a:t>creator posts / month</a:t>
            </a:r>
          </a:p>
        </p:txBody>
      </p:sp>
      <p:sp>
        <p:nvSpPr>
          <p:cNvPr id="35" name="Rounded Rectangle 34"/>
          <p:cNvSpPr/>
          <p:nvPr/>
        </p:nvSpPr>
        <p:spPr>
          <a:xfrm>
            <a:off x="9491472" y="3611880"/>
            <a:ext cx="2057400" cy="123444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ounded Rectangle 35"/>
          <p:cNvSpPr/>
          <p:nvPr/>
        </p:nvSpPr>
        <p:spPr>
          <a:xfrm>
            <a:off x="9491472" y="3611880"/>
            <a:ext cx="2057400" cy="54864"/>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9582911" y="3794760"/>
            <a:ext cx="1874519" cy="548640"/>
          </a:xfrm>
          <a:prstGeom prst="rect">
            <a:avLst/>
          </a:prstGeom>
          <a:noFill/>
        </p:spPr>
        <p:txBody>
          <a:bodyPr wrap="square" anchor="t" lIns="0" rIns="0" tIns="0" bIns="0">
            <a:spAutoFit/>
          </a:bodyPr>
          <a:lstStyle/>
          <a:p>
            <a:pPr algn="ctr">
              <a:lnSpc>
                <a:spcPct val="100000"/>
              </a:lnSpc>
              <a:spcBef>
                <a:spcPts val="0"/>
              </a:spcBef>
              <a:spcAft>
                <a:spcPts val="400"/>
              </a:spcAft>
            </a:pPr>
            <a:r>
              <a:rPr sz="2200" b="0" i="0">
                <a:solidFill>
                  <a:srgbClr val="4A2C3A"/>
                </a:solidFill>
                <a:latin typeface="Playfair Display"/>
              </a:rPr>
              <a:t>₱400K</a:t>
            </a:r>
          </a:p>
        </p:txBody>
      </p:sp>
      <p:sp>
        <p:nvSpPr>
          <p:cNvPr id="38" name="TextBox 37"/>
          <p:cNvSpPr txBox="1"/>
          <p:nvPr/>
        </p:nvSpPr>
        <p:spPr>
          <a:xfrm>
            <a:off x="9582911" y="4370832"/>
            <a:ext cx="1874519" cy="411480"/>
          </a:xfrm>
          <a:prstGeom prst="rect">
            <a:avLst/>
          </a:prstGeom>
          <a:noFill/>
        </p:spPr>
        <p:txBody>
          <a:bodyPr wrap="square" anchor="t" lIns="0" rIns="0" tIns="0" bIns="0">
            <a:spAutoFit/>
          </a:bodyPr>
          <a:lstStyle/>
          <a:p>
            <a:pPr algn="ctr">
              <a:lnSpc>
                <a:spcPct val="100000"/>
              </a:lnSpc>
              <a:spcBef>
                <a:spcPts val="0"/>
              </a:spcBef>
              <a:spcAft>
                <a:spcPts val="400"/>
              </a:spcAft>
            </a:pPr>
            <a:r>
              <a:rPr sz="950" b="1" i="0">
                <a:solidFill>
                  <a:srgbClr val="8A7A7E"/>
                </a:solidFill>
                <a:latin typeface="Montserrat"/>
              </a:rPr>
              <a:t>paid amplification / mo</a:t>
            </a:r>
          </a:p>
        </p:txBody>
      </p:sp>
      <p:sp>
        <p:nvSpPr>
          <p:cNvPr id="39" name="Rounded Rectangle 38"/>
          <p:cNvSpPr/>
          <p:nvPr/>
        </p:nvSpPr>
        <p:spPr>
          <a:xfrm>
            <a:off x="640080" y="5120640"/>
            <a:ext cx="10881360" cy="1005840"/>
          </a:xfrm>
          <a:prstGeom prst="roundRect">
            <a:avLst>
              <a:gd name="adj" fmla="val 4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40080" y="5120640"/>
            <a:ext cx="10881360" cy="1005840"/>
          </a:xfrm>
          <a:prstGeom prst="rect">
            <a:avLst/>
          </a:prstGeom>
          <a:noFill/>
        </p:spPr>
        <p:txBody>
          <a:bodyPr wrap="square" anchor="ctr" lIns="0" rIns="0" tIns="0" bIns="0">
            <a:spAutoFit/>
          </a:bodyPr>
          <a:lstStyle/>
          <a:p>
            <a:pPr algn="ctr">
              <a:lnSpc>
                <a:spcPct val="100000"/>
              </a:lnSpc>
              <a:spcBef>
                <a:spcPts val="0"/>
              </a:spcBef>
              <a:spcAft>
                <a:spcPts val="400"/>
              </a:spcAft>
            </a:pPr>
            <a:r>
              <a:rPr sz="2100" b="0" i="0">
                <a:solidFill>
                  <a:srgbClr val="FFFFFF"/>
                </a:solidFill>
                <a:latin typeface="Playfair Display"/>
              </a:rPr>
              <a:t>“Content is not the bottleneck. Distribution is the bottleneck.”</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THE 1M ROADMAP</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Three phases over 12 months</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828800"/>
            <a:ext cx="3474720" cy="713232"/>
          </a:xfrm>
          <a:prstGeom prst="roundRect">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901952"/>
            <a:ext cx="3108960" cy="365760"/>
          </a:xfrm>
          <a:prstGeom prst="rect">
            <a:avLst/>
          </a:prstGeom>
          <a:noFill/>
        </p:spPr>
        <p:txBody>
          <a:bodyPr wrap="square" anchor="t" lIns="0" rIns="0" tIns="0" bIns="0">
            <a:spAutoFit/>
          </a:bodyPr>
          <a:lstStyle/>
          <a:p>
            <a:pPr algn="l">
              <a:lnSpc>
                <a:spcPct val="100000"/>
              </a:lnSpc>
              <a:spcBef>
                <a:spcPts val="0"/>
              </a:spcBef>
              <a:spcAft>
                <a:spcPts val="400"/>
              </a:spcAft>
            </a:pPr>
            <a:r>
              <a:rPr sz="1400" b="1" i="0" spc="100">
                <a:solidFill>
                  <a:srgbClr val="FFFFFF"/>
                </a:solidFill>
                <a:latin typeface="Montserrat"/>
              </a:rPr>
              <a:t>FOUNDATION</a:t>
            </a:r>
          </a:p>
        </p:txBody>
      </p:sp>
      <p:sp>
        <p:nvSpPr>
          <p:cNvPr id="8" name="TextBox 7"/>
          <p:cNvSpPr txBox="1"/>
          <p:nvPr/>
        </p:nvSpPr>
        <p:spPr>
          <a:xfrm>
            <a:off x="868680" y="221284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0" i="0">
                <a:solidFill>
                  <a:srgbClr val="FFFFFF"/>
                </a:solidFill>
                <a:latin typeface="Montserrat"/>
              </a:rPr>
              <a:t>Jul – Aug</a:t>
            </a:r>
          </a:p>
        </p:txBody>
      </p:sp>
      <p:sp>
        <p:nvSpPr>
          <p:cNvPr id="9" name="Rounded Rectangle 8"/>
          <p:cNvSpPr/>
          <p:nvPr/>
        </p:nvSpPr>
        <p:spPr>
          <a:xfrm>
            <a:off x="640080" y="2670048"/>
            <a:ext cx="3474720" cy="27432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852928"/>
            <a:ext cx="3063240" cy="2377440"/>
          </a:xfrm>
          <a:prstGeom prst="rect">
            <a:avLst/>
          </a:prstGeom>
          <a:noFill/>
        </p:spPr>
        <p:txBody>
          <a:bodyPr wrap="square" lIns="0" rIns="0" tIns="0" bIns="0">
            <a:spAutoFit/>
          </a:bodyPr>
          <a:lstStyle/>
          <a:p>
            <a:pPr>
              <a:lnSpc>
                <a:spcPct val="108000"/>
              </a:lnSpc>
              <a:spcAft>
                <a:spcPts val="900"/>
              </a:spcAft>
            </a:pPr>
            <a:r>
              <a:rPr sz="1030" b="1">
                <a:solidFill>
                  <a:srgbClr val="C98A95"/>
                </a:solidFill>
                <a:latin typeface="Montserrat"/>
              </a:rPr>
              <a:t>—  </a:t>
            </a:r>
            <a:r>
              <a:rPr sz="1030" b="0">
                <a:solidFill>
                  <a:srgbClr val="2B2228"/>
                </a:solidFill>
                <a:latin typeface="Montserrat"/>
              </a:rPr>
              <a:t>Stand up growth squad &amp; TikTok-native engine</a:t>
            </a:r>
          </a:p>
          <a:p>
            <a:pPr>
              <a:lnSpc>
                <a:spcPct val="108000"/>
              </a:lnSpc>
              <a:spcAft>
                <a:spcPts val="900"/>
              </a:spcAft>
            </a:pPr>
            <a:r>
              <a:rPr sz="1030" b="1">
                <a:solidFill>
                  <a:srgbClr val="C98A95"/>
                </a:solidFill>
                <a:latin typeface="Montserrat"/>
              </a:rPr>
              <a:t>—  </a:t>
            </a:r>
            <a:r>
              <a:rPr sz="1030" b="0">
                <a:solidFill>
                  <a:srgbClr val="2B2228"/>
                </a:solidFill>
                <a:latin typeface="Montserrat"/>
              </a:rPr>
              <a:t>Rebuild hooks, formats, founder-on-camera</a:t>
            </a:r>
          </a:p>
          <a:p>
            <a:pPr>
              <a:lnSpc>
                <a:spcPct val="108000"/>
              </a:lnSpc>
              <a:spcAft>
                <a:spcPts val="900"/>
              </a:spcAft>
            </a:pPr>
            <a:r>
              <a:rPr sz="1030" b="1">
                <a:solidFill>
                  <a:srgbClr val="C98A95"/>
                </a:solidFill>
                <a:latin typeface="Montserrat"/>
              </a:rPr>
              <a:t>—  </a:t>
            </a:r>
            <a:r>
              <a:rPr sz="1030" b="0">
                <a:solidFill>
                  <a:srgbClr val="2B2228"/>
                </a:solidFill>
                <a:latin typeface="Montserrat"/>
              </a:rPr>
              <a:t>Launch FB Group + IG carousel-first education</a:t>
            </a:r>
          </a:p>
          <a:p>
            <a:pPr>
              <a:lnSpc>
                <a:spcPct val="108000"/>
              </a:lnSpc>
              <a:spcAft>
                <a:spcPts val="900"/>
              </a:spcAft>
            </a:pPr>
            <a:r>
              <a:rPr sz="1030" b="1">
                <a:solidFill>
                  <a:srgbClr val="C98A95"/>
                </a:solidFill>
                <a:latin typeface="Montserrat"/>
              </a:rPr>
              <a:t>—  </a:t>
            </a:r>
            <a:r>
              <a:rPr sz="1030" b="0">
                <a:solidFill>
                  <a:srgbClr val="2B2228"/>
                </a:solidFill>
                <a:latin typeface="Montserrat"/>
              </a:rPr>
              <a:t>Recruit first 20 nano/micro creators</a:t>
            </a:r>
          </a:p>
        </p:txBody>
      </p:sp>
      <p:sp>
        <p:nvSpPr>
          <p:cNvPr id="11" name="Rounded Rectangle 10"/>
          <p:cNvSpPr/>
          <p:nvPr/>
        </p:nvSpPr>
        <p:spPr>
          <a:xfrm>
            <a:off x="640080" y="5532120"/>
            <a:ext cx="3474720" cy="45720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5532120"/>
            <a:ext cx="3474720" cy="457200"/>
          </a:xfrm>
          <a:prstGeom prst="rect">
            <a:avLst/>
          </a:prstGeom>
          <a:noFill/>
        </p:spPr>
        <p:txBody>
          <a:bodyPr wrap="square" anchor="ctr" lIns="0" rIns="0" tIns="0" bIns="0">
            <a:spAutoFit/>
          </a:bodyPr>
          <a:lstStyle/>
          <a:p>
            <a:pPr algn="ctr">
              <a:lnSpc>
                <a:spcPct val="100000"/>
              </a:lnSpc>
              <a:spcBef>
                <a:spcPts val="0"/>
              </a:spcBef>
              <a:spcAft>
                <a:spcPts val="400"/>
              </a:spcAft>
            </a:pPr>
            <a:r>
              <a:rPr sz="1050" b="1" i="0" spc="50">
                <a:solidFill>
                  <a:srgbClr val="FFFFFF"/>
                </a:solidFill>
                <a:latin typeface="Montserrat"/>
              </a:rPr>
              <a:t>FIX THE LOOP</a:t>
            </a:r>
          </a:p>
        </p:txBody>
      </p:sp>
      <p:sp>
        <p:nvSpPr>
          <p:cNvPr id="13" name="Rounded Rectangle 12"/>
          <p:cNvSpPr/>
          <p:nvPr/>
        </p:nvSpPr>
        <p:spPr>
          <a:xfrm>
            <a:off x="4343400" y="1828800"/>
            <a:ext cx="3474720" cy="713232"/>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0" y="1901952"/>
            <a:ext cx="3108960" cy="365760"/>
          </a:xfrm>
          <a:prstGeom prst="rect">
            <a:avLst/>
          </a:prstGeom>
          <a:noFill/>
        </p:spPr>
        <p:txBody>
          <a:bodyPr wrap="square" anchor="t" lIns="0" rIns="0" tIns="0" bIns="0">
            <a:spAutoFit/>
          </a:bodyPr>
          <a:lstStyle/>
          <a:p>
            <a:pPr algn="l">
              <a:lnSpc>
                <a:spcPct val="100000"/>
              </a:lnSpc>
              <a:spcBef>
                <a:spcPts val="0"/>
              </a:spcBef>
              <a:spcAft>
                <a:spcPts val="400"/>
              </a:spcAft>
            </a:pPr>
            <a:r>
              <a:rPr sz="1400" b="1" i="0" spc="100">
                <a:solidFill>
                  <a:srgbClr val="FFFFFF"/>
                </a:solidFill>
                <a:latin typeface="Montserrat"/>
              </a:rPr>
              <a:t>ACCELERATION</a:t>
            </a:r>
          </a:p>
        </p:txBody>
      </p:sp>
      <p:sp>
        <p:nvSpPr>
          <p:cNvPr id="15" name="TextBox 14"/>
          <p:cNvSpPr txBox="1"/>
          <p:nvPr/>
        </p:nvSpPr>
        <p:spPr>
          <a:xfrm>
            <a:off x="4572000" y="221284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0" i="0">
                <a:solidFill>
                  <a:srgbClr val="FFFFFF"/>
                </a:solidFill>
                <a:latin typeface="Montserrat"/>
              </a:rPr>
              <a:t>Sep – Dec</a:t>
            </a:r>
          </a:p>
        </p:txBody>
      </p:sp>
      <p:sp>
        <p:nvSpPr>
          <p:cNvPr id="16" name="Rounded Rectangle 15"/>
          <p:cNvSpPr/>
          <p:nvPr/>
        </p:nvSpPr>
        <p:spPr>
          <a:xfrm>
            <a:off x="4343400" y="2670048"/>
            <a:ext cx="3474720" cy="27432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0" y="2852928"/>
            <a:ext cx="3063240" cy="2377440"/>
          </a:xfrm>
          <a:prstGeom prst="rect">
            <a:avLst/>
          </a:prstGeom>
          <a:noFill/>
        </p:spPr>
        <p:txBody>
          <a:bodyPr wrap="square" lIns="0" rIns="0" tIns="0" bIns="0">
            <a:spAutoFit/>
          </a:bodyPr>
          <a:lstStyle/>
          <a:p>
            <a:pPr>
              <a:lnSpc>
                <a:spcPct val="108000"/>
              </a:lnSpc>
              <a:spcAft>
                <a:spcPts val="900"/>
              </a:spcAft>
            </a:pPr>
            <a:r>
              <a:rPr sz="1030" b="1">
                <a:solidFill>
                  <a:srgbClr val="B76E79"/>
                </a:solidFill>
                <a:latin typeface="Montserrat"/>
              </a:rPr>
              <a:t>—  </a:t>
            </a:r>
            <a:r>
              <a:rPr sz="1030" b="0">
                <a:solidFill>
                  <a:srgbClr val="2B2228"/>
                </a:solidFill>
                <a:latin typeface="Montserrat"/>
              </a:rPr>
              <a:t>Scale to 36+ creator posts/month</a:t>
            </a:r>
          </a:p>
          <a:p>
            <a:pPr>
              <a:lnSpc>
                <a:spcPct val="108000"/>
              </a:lnSpc>
              <a:spcAft>
                <a:spcPts val="900"/>
              </a:spcAft>
            </a:pPr>
            <a:r>
              <a:rPr sz="1030" b="1">
                <a:solidFill>
                  <a:srgbClr val="B76E79"/>
                </a:solidFill>
                <a:latin typeface="Montserrat"/>
              </a:rPr>
              <a:t>—  </a:t>
            </a:r>
            <a:r>
              <a:rPr sz="1030" b="0">
                <a:solidFill>
                  <a:srgbClr val="2B2228"/>
                </a:solidFill>
                <a:latin typeface="Montserrat"/>
              </a:rPr>
              <a:t>Turn on paid amplification (₱400K/mo)</a:t>
            </a:r>
          </a:p>
          <a:p>
            <a:pPr>
              <a:lnSpc>
                <a:spcPct val="108000"/>
              </a:lnSpc>
              <a:spcAft>
                <a:spcPts val="900"/>
              </a:spcAft>
            </a:pPr>
            <a:r>
              <a:rPr sz="1030" b="1">
                <a:solidFill>
                  <a:srgbClr val="B76E79"/>
                </a:solidFill>
                <a:latin typeface="Montserrat"/>
              </a:rPr>
              <a:t>—  </a:t>
            </a:r>
            <a:r>
              <a:rPr sz="1030" b="0">
                <a:solidFill>
                  <a:srgbClr val="2B2228"/>
                </a:solidFill>
                <a:latin typeface="Montserrat"/>
              </a:rPr>
              <a:t>First earned-reach moment (challenge/stunt)</a:t>
            </a:r>
          </a:p>
          <a:p>
            <a:pPr>
              <a:lnSpc>
                <a:spcPct val="108000"/>
              </a:lnSpc>
              <a:spcAft>
                <a:spcPts val="900"/>
              </a:spcAft>
            </a:pPr>
            <a:r>
              <a:rPr sz="1030" b="1">
                <a:solidFill>
                  <a:srgbClr val="B76E79"/>
                </a:solidFill>
                <a:latin typeface="Montserrat"/>
              </a:rPr>
              <a:t>—  </a:t>
            </a:r>
            <a:r>
              <a:rPr sz="1030" b="0">
                <a:solidFill>
                  <a:srgbClr val="2B2228"/>
                </a:solidFill>
                <a:latin typeface="Montserrat"/>
              </a:rPr>
              <a:t>Cross-platform repurposing at full tilt</a:t>
            </a:r>
          </a:p>
        </p:txBody>
      </p:sp>
      <p:sp>
        <p:nvSpPr>
          <p:cNvPr id="18" name="Rounded Rectangle 17"/>
          <p:cNvSpPr/>
          <p:nvPr/>
        </p:nvSpPr>
        <p:spPr>
          <a:xfrm>
            <a:off x="4343400" y="5532120"/>
            <a:ext cx="3474720" cy="45720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343400" y="5532120"/>
            <a:ext cx="3474720" cy="457200"/>
          </a:xfrm>
          <a:prstGeom prst="rect">
            <a:avLst/>
          </a:prstGeom>
          <a:noFill/>
        </p:spPr>
        <p:txBody>
          <a:bodyPr wrap="square" anchor="ctr" lIns="0" rIns="0" tIns="0" bIns="0">
            <a:spAutoFit/>
          </a:bodyPr>
          <a:lstStyle/>
          <a:p>
            <a:pPr algn="ctr">
              <a:lnSpc>
                <a:spcPct val="100000"/>
              </a:lnSpc>
              <a:spcBef>
                <a:spcPts val="0"/>
              </a:spcBef>
              <a:spcAft>
                <a:spcPts val="400"/>
              </a:spcAft>
            </a:pPr>
            <a:r>
              <a:rPr sz="1050" b="1" i="0" spc="50">
                <a:solidFill>
                  <a:srgbClr val="FFFFFF"/>
                </a:solidFill>
                <a:latin typeface="Montserrat"/>
              </a:rPr>
              <a:t>COMPOUND REACH</a:t>
            </a:r>
          </a:p>
        </p:txBody>
      </p:sp>
      <p:sp>
        <p:nvSpPr>
          <p:cNvPr id="20" name="Rounded Rectangle 19"/>
          <p:cNvSpPr/>
          <p:nvPr/>
        </p:nvSpPr>
        <p:spPr>
          <a:xfrm>
            <a:off x="8046719" y="1828800"/>
            <a:ext cx="3474720" cy="713232"/>
          </a:xfrm>
          <a:prstGeom prst="round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275319" y="1901952"/>
            <a:ext cx="3108960" cy="365760"/>
          </a:xfrm>
          <a:prstGeom prst="rect">
            <a:avLst/>
          </a:prstGeom>
          <a:noFill/>
        </p:spPr>
        <p:txBody>
          <a:bodyPr wrap="square" anchor="t" lIns="0" rIns="0" tIns="0" bIns="0">
            <a:spAutoFit/>
          </a:bodyPr>
          <a:lstStyle/>
          <a:p>
            <a:pPr algn="l">
              <a:lnSpc>
                <a:spcPct val="100000"/>
              </a:lnSpc>
              <a:spcBef>
                <a:spcPts val="0"/>
              </a:spcBef>
              <a:spcAft>
                <a:spcPts val="400"/>
              </a:spcAft>
            </a:pPr>
            <a:r>
              <a:rPr sz="1400" b="1" i="0" spc="100">
                <a:solidFill>
                  <a:srgbClr val="FFFFFF"/>
                </a:solidFill>
                <a:latin typeface="Montserrat"/>
              </a:rPr>
              <a:t>FLYWHEEL</a:t>
            </a:r>
          </a:p>
        </p:txBody>
      </p:sp>
      <p:sp>
        <p:nvSpPr>
          <p:cNvPr id="22" name="TextBox 21"/>
          <p:cNvSpPr txBox="1"/>
          <p:nvPr/>
        </p:nvSpPr>
        <p:spPr>
          <a:xfrm>
            <a:off x="8275319" y="221284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0" i="0">
                <a:solidFill>
                  <a:srgbClr val="F3DDDF"/>
                </a:solidFill>
                <a:latin typeface="Montserrat"/>
              </a:rPr>
              <a:t>Jan – Jun</a:t>
            </a:r>
          </a:p>
        </p:txBody>
      </p:sp>
      <p:sp>
        <p:nvSpPr>
          <p:cNvPr id="23" name="Rounded Rectangle 22"/>
          <p:cNvSpPr/>
          <p:nvPr/>
        </p:nvSpPr>
        <p:spPr>
          <a:xfrm>
            <a:off x="8046719" y="2670048"/>
            <a:ext cx="3474720" cy="27432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275319" y="2852928"/>
            <a:ext cx="3063240" cy="2377440"/>
          </a:xfrm>
          <a:prstGeom prst="rect">
            <a:avLst/>
          </a:prstGeom>
          <a:noFill/>
        </p:spPr>
        <p:txBody>
          <a:bodyPr wrap="square" lIns="0" rIns="0" tIns="0" bIns="0">
            <a:spAutoFit/>
          </a:bodyPr>
          <a:lstStyle/>
          <a:p>
            <a:pPr>
              <a:lnSpc>
                <a:spcPct val="108000"/>
              </a:lnSpc>
              <a:spcAft>
                <a:spcPts val="900"/>
              </a:spcAft>
            </a:pPr>
            <a:r>
              <a:rPr sz="1030" b="1">
                <a:solidFill>
                  <a:srgbClr val="4A2C3A"/>
                </a:solidFill>
                <a:latin typeface="Montserrat"/>
              </a:rPr>
              <a:t>—  </a:t>
            </a:r>
            <a:r>
              <a:rPr sz="1030" b="0">
                <a:solidFill>
                  <a:srgbClr val="2B2228"/>
                </a:solidFill>
                <a:latin typeface="Montserrat"/>
              </a:rPr>
              <a:t>Community-led, self-amplifying growth</a:t>
            </a:r>
          </a:p>
          <a:p>
            <a:pPr>
              <a:lnSpc>
                <a:spcPct val="108000"/>
              </a:lnSpc>
              <a:spcAft>
                <a:spcPts val="900"/>
              </a:spcAft>
            </a:pPr>
            <a:r>
              <a:rPr sz="1030" b="1">
                <a:solidFill>
                  <a:srgbClr val="4A2C3A"/>
                </a:solidFill>
                <a:latin typeface="Montserrat"/>
              </a:rPr>
              <a:t>—  </a:t>
            </a:r>
            <a:r>
              <a:rPr sz="1030" b="0">
                <a:solidFill>
                  <a:srgbClr val="2B2228"/>
                </a:solidFill>
                <a:latin typeface="Montserrat"/>
              </a:rPr>
              <a:t>Optimise CPF; double down on winners</a:t>
            </a:r>
          </a:p>
          <a:p>
            <a:pPr>
              <a:lnSpc>
                <a:spcPct val="108000"/>
              </a:lnSpc>
              <a:spcAft>
                <a:spcPts val="900"/>
              </a:spcAft>
            </a:pPr>
            <a:r>
              <a:rPr sz="1030" b="1">
                <a:solidFill>
                  <a:srgbClr val="4A2C3A"/>
                </a:solidFill>
                <a:latin typeface="Montserrat"/>
              </a:rPr>
              <a:t>—  </a:t>
            </a:r>
            <a:r>
              <a:rPr sz="1030" b="0">
                <a:solidFill>
                  <a:srgbClr val="2B2228"/>
                </a:solidFill>
                <a:latin typeface="Montserrat"/>
              </a:rPr>
              <a:t>Always-on creator network + UGC</a:t>
            </a:r>
          </a:p>
          <a:p>
            <a:pPr>
              <a:lnSpc>
                <a:spcPct val="108000"/>
              </a:lnSpc>
              <a:spcAft>
                <a:spcPts val="900"/>
              </a:spcAft>
            </a:pPr>
            <a:r>
              <a:rPr sz="1030" b="1">
                <a:solidFill>
                  <a:srgbClr val="4A2C3A"/>
                </a:solidFill>
                <a:latin typeface="Montserrat"/>
              </a:rPr>
              <a:t>—  </a:t>
            </a:r>
            <a:r>
              <a:rPr sz="1030" b="0">
                <a:solidFill>
                  <a:srgbClr val="2B2228"/>
                </a:solidFill>
                <a:latin typeface="Montserrat"/>
              </a:rPr>
              <a:t>Reach ~300K (Expected); 1M = stretch</a:t>
            </a:r>
          </a:p>
        </p:txBody>
      </p:sp>
      <p:sp>
        <p:nvSpPr>
          <p:cNvPr id="25" name="Rounded Rectangle 24"/>
          <p:cNvSpPr/>
          <p:nvPr/>
        </p:nvSpPr>
        <p:spPr>
          <a:xfrm>
            <a:off x="8046719" y="5532120"/>
            <a:ext cx="3474720" cy="457200"/>
          </a:xfrm>
          <a:prstGeom prst="roundRect">
            <a:avLst>
              <a:gd name="adj" fmla="val 50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046719" y="5532120"/>
            <a:ext cx="3474720" cy="457200"/>
          </a:xfrm>
          <a:prstGeom prst="rect">
            <a:avLst/>
          </a:prstGeom>
          <a:noFill/>
        </p:spPr>
        <p:txBody>
          <a:bodyPr wrap="square" anchor="ctr" lIns="0" rIns="0" tIns="0" bIns="0">
            <a:spAutoFit/>
          </a:bodyPr>
          <a:lstStyle/>
          <a:p>
            <a:pPr algn="ctr">
              <a:lnSpc>
                <a:spcPct val="100000"/>
              </a:lnSpc>
              <a:spcBef>
                <a:spcPts val="0"/>
              </a:spcBef>
              <a:spcAft>
                <a:spcPts val="400"/>
              </a:spcAft>
            </a:pPr>
            <a:r>
              <a:rPr sz="1050" b="1" i="0" spc="50">
                <a:solidFill>
                  <a:srgbClr val="FFFFFF"/>
                </a:solidFill>
                <a:latin typeface="Montserrat"/>
              </a:rPr>
              <a:t>SELF-SUSTAINING</a:t>
            </a:r>
          </a:p>
        </p:txBody>
      </p:sp>
      <p:sp>
        <p:nvSpPr>
          <p:cNvPr id="27" name="TextBox 26"/>
          <p:cNvSpPr txBox="1"/>
          <p:nvPr/>
        </p:nvSpPr>
        <p:spPr>
          <a:xfrm>
            <a:off x="4114800" y="1874519"/>
            <a:ext cx="457200" cy="640080"/>
          </a:xfrm>
          <a:prstGeom prst="rect">
            <a:avLst/>
          </a:prstGeom>
          <a:noFill/>
        </p:spPr>
        <p:txBody>
          <a:bodyPr wrap="square" anchor="t" lIns="0" rIns="0" tIns="0" bIns="0">
            <a:spAutoFit/>
          </a:bodyPr>
          <a:lstStyle/>
          <a:p>
            <a:pPr algn="ctr">
              <a:lnSpc>
                <a:spcPct val="100000"/>
              </a:lnSpc>
              <a:spcBef>
                <a:spcPts val="0"/>
              </a:spcBef>
              <a:spcAft>
                <a:spcPts val="400"/>
              </a:spcAft>
            </a:pPr>
            <a:r>
              <a:rPr sz="2200" b="1" i="0">
                <a:solidFill>
                  <a:srgbClr val="C9A36B"/>
                </a:solidFill>
                <a:latin typeface="Montserrat"/>
              </a:rPr>
              <a:t>→</a:t>
            </a:r>
          </a:p>
        </p:txBody>
      </p:sp>
      <p:sp>
        <p:nvSpPr>
          <p:cNvPr id="28" name="TextBox 27"/>
          <p:cNvSpPr txBox="1"/>
          <p:nvPr/>
        </p:nvSpPr>
        <p:spPr>
          <a:xfrm>
            <a:off x="7818120" y="1874519"/>
            <a:ext cx="457200" cy="640080"/>
          </a:xfrm>
          <a:prstGeom prst="rect">
            <a:avLst/>
          </a:prstGeom>
          <a:noFill/>
        </p:spPr>
        <p:txBody>
          <a:bodyPr wrap="square" anchor="t" lIns="0" rIns="0" tIns="0" bIns="0">
            <a:spAutoFit/>
          </a:bodyPr>
          <a:lstStyle/>
          <a:p>
            <a:pPr algn="ctr">
              <a:lnSpc>
                <a:spcPct val="100000"/>
              </a:lnSpc>
              <a:spcBef>
                <a:spcPts val="0"/>
              </a:spcBef>
              <a:spcAft>
                <a:spcPts val="400"/>
              </a:spcAft>
            </a:pPr>
            <a:r>
              <a:rPr sz="2200" b="1" i="0">
                <a:solidFill>
                  <a:srgbClr val="C9A36B"/>
                </a:solidFill>
                <a:latin typeface="Montserrat"/>
              </a:rPr>
              <a:t>→</a:t>
            </a:r>
          </a:p>
        </p:txBody>
      </p:sp>
      <p:sp>
        <p:nvSpPr>
          <p:cNvPr id="29" name="Rectangle 28"/>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31" name="TextBox 30"/>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17 / 29</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GROWTH FORECAST</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Three scenarios · combined followers</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Chart 5"/>
          <p:cNvGraphicFramePr>
            <a:graphicFrameLocks noGrp="1"/>
          </p:cNvGraphicFramePr>
          <p:nvPr/>
        </p:nvGraphicFramePr>
        <p:xfrm>
          <a:off x="640080" y="1828800"/>
          <a:ext cx="7315200" cy="3657600"/>
        </p:xfrm>
        <a:graphic>
          <a:graphicData uri="http://schemas.openxmlformats.org/drawingml/2006/chart">
            <c:chart xmlns:c="http://schemas.openxmlformats.org/drawingml/2006/chart" r:id="rId2"/>
          </a:graphicData>
        </a:graphic>
      </p:graphicFrame>
      <p:sp>
        <p:nvSpPr>
          <p:cNvPr id="7" name="TextBox 6"/>
          <p:cNvSpPr txBox="1"/>
          <p:nvPr/>
        </p:nvSpPr>
        <p:spPr>
          <a:xfrm>
            <a:off x="640080" y="5532120"/>
            <a:ext cx="7315200" cy="274320"/>
          </a:xfrm>
          <a:prstGeom prst="rect">
            <a:avLst/>
          </a:prstGeom>
          <a:noFill/>
        </p:spPr>
        <p:txBody>
          <a:bodyPr wrap="square" anchor="t" lIns="0" rIns="0" tIns="0" bIns="0">
            <a:spAutoFit/>
          </a:bodyPr>
          <a:lstStyle/>
          <a:p>
            <a:pPr algn="l">
              <a:lnSpc>
                <a:spcPct val="100000"/>
              </a:lnSpc>
              <a:spcBef>
                <a:spcPts val="0"/>
              </a:spcBef>
              <a:spcAft>
                <a:spcPts val="400"/>
              </a:spcAft>
            </a:pPr>
            <a:r>
              <a:rPr sz="850" b="0" i="1">
                <a:solidFill>
                  <a:srgbClr val="8A7A7E"/>
                </a:solidFill>
                <a:latin typeface="Montserrat"/>
              </a:rPr>
              <a:t>Combined FB+IG+TikTok followers, rebased from a verified 314-follower start. 1M = aggressive stretch only.</a:t>
            </a:r>
          </a:p>
        </p:txBody>
      </p:sp>
      <p:sp>
        <p:nvSpPr>
          <p:cNvPr id="8" name="Rounded Rectangle 7"/>
          <p:cNvSpPr/>
          <p:nvPr/>
        </p:nvSpPr>
        <p:spPr>
          <a:xfrm>
            <a:off x="8229600" y="1828800"/>
            <a:ext cx="3429000" cy="114300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ounded Rectangle 8"/>
          <p:cNvSpPr/>
          <p:nvPr/>
        </p:nvSpPr>
        <p:spPr>
          <a:xfrm>
            <a:off x="8229600" y="1828800"/>
            <a:ext cx="73152" cy="1143000"/>
          </a:xfrm>
          <a:prstGeom prst="roundRect">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458200" y="193852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00">
                <a:solidFill>
                  <a:srgbClr val="C98A95"/>
                </a:solidFill>
                <a:latin typeface="Montserrat"/>
              </a:rPr>
              <a:t>CONSERVATIVE</a:t>
            </a:r>
          </a:p>
        </p:txBody>
      </p:sp>
      <p:sp>
        <p:nvSpPr>
          <p:cNvPr id="11" name="TextBox 10"/>
          <p:cNvSpPr txBox="1"/>
          <p:nvPr/>
        </p:nvSpPr>
        <p:spPr>
          <a:xfrm>
            <a:off x="8458200" y="2194560"/>
            <a:ext cx="3108960" cy="457200"/>
          </a:xfrm>
          <a:prstGeom prst="rect">
            <a:avLst/>
          </a:prstGeom>
          <a:noFill/>
        </p:spPr>
        <p:txBody>
          <a:bodyPr wrap="square" anchor="t" lIns="0" rIns="0" tIns="0" bIns="0">
            <a:spAutoFit/>
          </a:bodyPr>
          <a:lstStyle/>
          <a:p>
            <a:pPr algn="l">
              <a:lnSpc>
                <a:spcPct val="100000"/>
              </a:lnSpc>
              <a:spcBef>
                <a:spcPts val="0"/>
              </a:spcBef>
              <a:spcAft>
                <a:spcPts val="400"/>
              </a:spcAft>
            </a:pPr>
            <a:r>
              <a:rPr sz="2400" b="0" i="0">
                <a:solidFill>
                  <a:srgbClr val="4A2C3A"/>
                </a:solidFill>
                <a:latin typeface="Playfair Display"/>
              </a:rPr>
              <a:t>75K</a:t>
            </a:r>
          </a:p>
        </p:txBody>
      </p:sp>
      <p:sp>
        <p:nvSpPr>
          <p:cNvPr id="12" name="TextBox 11"/>
          <p:cNvSpPr txBox="1"/>
          <p:nvPr/>
        </p:nvSpPr>
        <p:spPr>
          <a:xfrm>
            <a:off x="8458200" y="267004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900" b="0" i="0">
                <a:solidFill>
                  <a:srgbClr val="8A7A7E"/>
                </a:solidFill>
                <a:latin typeface="Montserrat"/>
              </a:rPr>
              <a:t>Organic-led / under-resourced</a:t>
            </a:r>
          </a:p>
        </p:txBody>
      </p:sp>
      <p:sp>
        <p:nvSpPr>
          <p:cNvPr id="13" name="Rounded Rectangle 12"/>
          <p:cNvSpPr/>
          <p:nvPr/>
        </p:nvSpPr>
        <p:spPr>
          <a:xfrm>
            <a:off x="8229600" y="3108960"/>
            <a:ext cx="3429000" cy="114300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8229600" y="3108960"/>
            <a:ext cx="73152" cy="1143000"/>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458200" y="321868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00">
                <a:solidFill>
                  <a:srgbClr val="B76E79"/>
                </a:solidFill>
                <a:latin typeface="Montserrat"/>
              </a:rPr>
              <a:t>EXPECTED ★</a:t>
            </a:r>
          </a:p>
        </p:txBody>
      </p:sp>
      <p:sp>
        <p:nvSpPr>
          <p:cNvPr id="16" name="TextBox 15"/>
          <p:cNvSpPr txBox="1"/>
          <p:nvPr/>
        </p:nvSpPr>
        <p:spPr>
          <a:xfrm>
            <a:off x="8458200" y="3474720"/>
            <a:ext cx="3108960" cy="457200"/>
          </a:xfrm>
          <a:prstGeom prst="rect">
            <a:avLst/>
          </a:prstGeom>
          <a:noFill/>
        </p:spPr>
        <p:txBody>
          <a:bodyPr wrap="square" anchor="t" lIns="0" rIns="0" tIns="0" bIns="0">
            <a:spAutoFit/>
          </a:bodyPr>
          <a:lstStyle/>
          <a:p>
            <a:pPr algn="l">
              <a:lnSpc>
                <a:spcPct val="100000"/>
              </a:lnSpc>
              <a:spcBef>
                <a:spcPts val="0"/>
              </a:spcBef>
              <a:spcAft>
                <a:spcPts val="400"/>
              </a:spcAft>
            </a:pPr>
            <a:r>
              <a:rPr sz="2400" b="0" i="0">
                <a:solidFill>
                  <a:srgbClr val="4A2C3A"/>
                </a:solidFill>
                <a:latin typeface="Playfair Display"/>
              </a:rPr>
              <a:t>300K</a:t>
            </a:r>
          </a:p>
        </p:txBody>
      </p:sp>
      <p:sp>
        <p:nvSpPr>
          <p:cNvPr id="17" name="TextBox 16"/>
          <p:cNvSpPr txBox="1"/>
          <p:nvPr/>
        </p:nvSpPr>
        <p:spPr>
          <a:xfrm>
            <a:off x="8458200" y="395020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900" b="0" i="0">
                <a:solidFill>
                  <a:srgbClr val="8A7A7E"/>
                </a:solidFill>
                <a:latin typeface="Montserrat"/>
              </a:rPr>
              <a:t>Full plan · ₱400K/mo paid</a:t>
            </a:r>
          </a:p>
        </p:txBody>
      </p:sp>
      <p:sp>
        <p:nvSpPr>
          <p:cNvPr id="18" name="Rounded Rectangle 17"/>
          <p:cNvSpPr/>
          <p:nvPr/>
        </p:nvSpPr>
        <p:spPr>
          <a:xfrm>
            <a:off x="8229600" y="4389120"/>
            <a:ext cx="3429000" cy="1143000"/>
          </a:xfrm>
          <a:prstGeom prst="roundRect">
            <a:avLst>
              <a:gd name="adj" fmla="val 8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8229600" y="4389120"/>
            <a:ext cx="73152" cy="1143000"/>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458200" y="449884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00">
                <a:solidFill>
                  <a:srgbClr val="A98245"/>
                </a:solidFill>
                <a:latin typeface="Montserrat"/>
              </a:rPr>
              <a:t>AGGRESSIVE</a:t>
            </a:r>
          </a:p>
        </p:txBody>
      </p:sp>
      <p:sp>
        <p:nvSpPr>
          <p:cNvPr id="21" name="TextBox 20"/>
          <p:cNvSpPr txBox="1"/>
          <p:nvPr/>
        </p:nvSpPr>
        <p:spPr>
          <a:xfrm>
            <a:off x="8458200" y="4754880"/>
            <a:ext cx="3108960" cy="457200"/>
          </a:xfrm>
          <a:prstGeom prst="rect">
            <a:avLst/>
          </a:prstGeom>
          <a:noFill/>
        </p:spPr>
        <p:txBody>
          <a:bodyPr wrap="square" anchor="t" lIns="0" rIns="0" tIns="0" bIns="0">
            <a:spAutoFit/>
          </a:bodyPr>
          <a:lstStyle/>
          <a:p>
            <a:pPr algn="l">
              <a:lnSpc>
                <a:spcPct val="100000"/>
              </a:lnSpc>
              <a:spcBef>
                <a:spcPts val="0"/>
              </a:spcBef>
              <a:spcAft>
                <a:spcPts val="400"/>
              </a:spcAft>
            </a:pPr>
            <a:r>
              <a:rPr sz="2400" b="0" i="0">
                <a:solidFill>
                  <a:srgbClr val="4A2C3A"/>
                </a:solidFill>
                <a:latin typeface="Playfair Display"/>
              </a:rPr>
              <a:t>1.0M</a:t>
            </a:r>
          </a:p>
        </p:txBody>
      </p:sp>
      <p:sp>
        <p:nvSpPr>
          <p:cNvPr id="22" name="TextBox 21"/>
          <p:cNvSpPr txBox="1"/>
          <p:nvPr/>
        </p:nvSpPr>
        <p:spPr>
          <a:xfrm>
            <a:off x="8458200" y="5230368"/>
            <a:ext cx="3108960" cy="274320"/>
          </a:xfrm>
          <a:prstGeom prst="rect">
            <a:avLst/>
          </a:prstGeom>
          <a:noFill/>
        </p:spPr>
        <p:txBody>
          <a:bodyPr wrap="square" anchor="t" lIns="0" rIns="0" tIns="0" bIns="0">
            <a:spAutoFit/>
          </a:bodyPr>
          <a:lstStyle/>
          <a:p>
            <a:pPr algn="l">
              <a:lnSpc>
                <a:spcPct val="100000"/>
              </a:lnSpc>
              <a:spcBef>
                <a:spcPts val="0"/>
              </a:spcBef>
              <a:spcAft>
                <a:spcPts val="400"/>
              </a:spcAft>
            </a:pPr>
            <a:r>
              <a:rPr sz="900" b="0" i="0">
                <a:solidFill>
                  <a:srgbClr val="8A7A7E"/>
                </a:solidFill>
                <a:latin typeface="Montserrat"/>
              </a:rPr>
              <a:t>Viral breakouts · ₱800K/mo</a:t>
            </a:r>
          </a:p>
        </p:txBody>
      </p:sp>
      <p:sp>
        <p:nvSpPr>
          <p:cNvPr id="23" name="Rectangle 22"/>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25" name="TextBox 24"/>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18 / 29</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THE FIRST-100K PLAYBOOK</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From 314 to 100,000 — the hard part</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572768"/>
            <a:ext cx="1097280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0" i="0">
                <a:solidFill>
                  <a:srgbClr val="2B2228"/>
                </a:solidFill>
                <a:latin typeface="Montserrat"/>
              </a:rPr>
              <a:t>There is no flywheel yet. The first 100K is </a:t>
            </a:r>
            <a:r>
              <a:rPr sz="1150" b="1" i="1">
                <a:solidFill>
                  <a:srgbClr val="B76E79"/>
                </a:solidFill>
                <a:latin typeface="Montserrat"/>
              </a:rPr>
              <a:t>manufactured</a:t>
            </a:r>
            <a:r>
              <a:rPr sz="1150" b="0" i="0">
                <a:solidFill>
                  <a:srgbClr val="2B2228"/>
                </a:solidFill>
                <a:latin typeface="Montserrat"/>
              </a:rPr>
              <a:t>, not grown — then the system takes over.</a:t>
            </a:r>
          </a:p>
        </p:txBody>
      </p:sp>
      <p:sp>
        <p:nvSpPr>
          <p:cNvPr id="7" name="Rounded Rectangle 6"/>
          <p:cNvSpPr/>
          <p:nvPr/>
        </p:nvSpPr>
        <p:spPr>
          <a:xfrm>
            <a:off x="640080" y="1993392"/>
            <a:ext cx="6400800" cy="914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1993392"/>
            <a:ext cx="64008" cy="91440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ounded Rectangle 8"/>
          <p:cNvSpPr/>
          <p:nvPr/>
        </p:nvSpPr>
        <p:spPr>
          <a:xfrm>
            <a:off x="868680" y="2176272"/>
            <a:ext cx="1417320" cy="54864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176272"/>
            <a:ext cx="1417320" cy="548640"/>
          </a:xfrm>
          <a:prstGeom prst="rect">
            <a:avLst/>
          </a:prstGeom>
          <a:noFill/>
        </p:spPr>
        <p:txBody>
          <a:bodyPr wrap="square" anchor="ctr" lIns="0" rIns="0" tIns="0" bIns="0">
            <a:spAutoFit/>
          </a:bodyPr>
          <a:lstStyle/>
          <a:p>
            <a:pPr algn="ctr">
              <a:lnSpc>
                <a:spcPct val="100000"/>
              </a:lnSpc>
              <a:spcBef>
                <a:spcPts val="0"/>
              </a:spcBef>
              <a:spcAft>
                <a:spcPts val="400"/>
              </a:spcAft>
            </a:pPr>
            <a:r>
              <a:rPr sz="1250" b="1" i="0" spc="30">
                <a:solidFill>
                  <a:srgbClr val="FFFFFF"/>
                </a:solidFill>
                <a:latin typeface="Montserrat"/>
              </a:rPr>
              <a:t>314 → 1K</a:t>
            </a:r>
          </a:p>
        </p:txBody>
      </p:sp>
      <p:sp>
        <p:nvSpPr>
          <p:cNvPr id="11" name="TextBox 10"/>
          <p:cNvSpPr txBox="1"/>
          <p:nvPr/>
        </p:nvSpPr>
        <p:spPr>
          <a:xfrm>
            <a:off x="2468880" y="2112264"/>
            <a:ext cx="4389120" cy="310896"/>
          </a:xfrm>
          <a:prstGeom prst="rect">
            <a:avLst/>
          </a:prstGeom>
          <a:noFill/>
        </p:spPr>
        <p:txBody>
          <a:bodyPr wrap="square" anchor="t" lIns="0" rIns="0" tIns="0" bIns="0">
            <a:spAutoFit/>
          </a:bodyPr>
          <a:lstStyle/>
          <a:p>
            <a:pPr algn="l">
              <a:lnSpc>
                <a:spcPct val="100000"/>
              </a:lnSpc>
              <a:spcBef>
                <a:spcPts val="0"/>
              </a:spcBef>
              <a:spcAft>
                <a:spcPts val="400"/>
              </a:spcAft>
            </a:pPr>
            <a:r>
              <a:rPr sz="1300" b="1" i="0">
                <a:solidFill>
                  <a:srgbClr val="4A2C3A"/>
                </a:solidFill>
                <a:latin typeface="Montserrat"/>
              </a:rPr>
              <a:t>Find the format</a:t>
            </a:r>
          </a:p>
        </p:txBody>
      </p:sp>
      <p:sp>
        <p:nvSpPr>
          <p:cNvPr id="12" name="TextBox 11"/>
          <p:cNvSpPr txBox="1"/>
          <p:nvPr/>
        </p:nvSpPr>
        <p:spPr>
          <a:xfrm>
            <a:off x="2468880" y="2112264"/>
            <a:ext cx="4389120" cy="310896"/>
          </a:xfrm>
          <a:prstGeom prst="rect">
            <a:avLst/>
          </a:prstGeom>
          <a:noFill/>
        </p:spPr>
        <p:txBody>
          <a:bodyPr wrap="square" anchor="t" lIns="0" rIns="0" tIns="0" bIns="0">
            <a:spAutoFit/>
          </a:bodyPr>
          <a:lstStyle/>
          <a:p>
            <a:pPr algn="r">
              <a:lnSpc>
                <a:spcPct val="100000"/>
              </a:lnSpc>
              <a:spcBef>
                <a:spcPts val="0"/>
              </a:spcBef>
              <a:spcAft>
                <a:spcPts val="400"/>
              </a:spcAft>
            </a:pPr>
            <a:r>
              <a:rPr sz="900" b="1" i="0" spc="100">
                <a:solidFill>
                  <a:srgbClr val="C98A95"/>
                </a:solidFill>
                <a:latin typeface="Montserrat"/>
              </a:rPr>
              <a:t>WEEKS 1–4</a:t>
            </a:r>
          </a:p>
        </p:txBody>
      </p:sp>
      <p:sp>
        <p:nvSpPr>
          <p:cNvPr id="13" name="TextBox 12"/>
          <p:cNvSpPr txBox="1"/>
          <p:nvPr/>
        </p:nvSpPr>
        <p:spPr>
          <a:xfrm>
            <a:off x="2468880" y="2414016"/>
            <a:ext cx="4343400" cy="457200"/>
          </a:xfrm>
          <a:prstGeom prst="rect">
            <a:avLst/>
          </a:prstGeom>
          <a:noFill/>
        </p:spPr>
        <p:txBody>
          <a:bodyPr wrap="square" anchor="t" lIns="0" rIns="0" tIns="0" bIns="0">
            <a:spAutoFit/>
          </a:bodyPr>
          <a:lstStyle/>
          <a:p>
            <a:pPr algn="l">
              <a:lnSpc>
                <a:spcPct val="105000"/>
              </a:lnSpc>
              <a:spcBef>
                <a:spcPts val="0"/>
              </a:spcBef>
              <a:spcAft>
                <a:spcPts val="400"/>
              </a:spcAft>
            </a:pPr>
            <a:r>
              <a:rPr sz="980" b="0" i="0">
                <a:solidFill>
                  <a:srgbClr val="2B2228"/>
                </a:solidFill>
                <a:latin typeface="Montserrat"/>
              </a:rPr>
              <a:t>Fix hooks (1-sec stop), ship 10–14 native TikToks/wk, recruit first 20 nano creators.</a:t>
            </a:r>
          </a:p>
        </p:txBody>
      </p:sp>
      <p:sp>
        <p:nvSpPr>
          <p:cNvPr id="14" name="TextBox 13"/>
          <p:cNvSpPr txBox="1"/>
          <p:nvPr/>
        </p:nvSpPr>
        <p:spPr>
          <a:xfrm>
            <a:off x="1417320" y="2907792"/>
            <a:ext cx="457200" cy="146304"/>
          </a:xfrm>
          <a:prstGeom prst="rect">
            <a:avLst/>
          </a:prstGeom>
          <a:noFill/>
        </p:spPr>
        <p:txBody>
          <a:bodyPr wrap="square" anchor="t" lIns="0" rIns="0" tIns="0" bIns="0">
            <a:spAutoFit/>
          </a:bodyPr>
          <a:lstStyle/>
          <a:p>
            <a:pPr algn="ctr">
              <a:lnSpc>
                <a:spcPct val="100000"/>
              </a:lnSpc>
              <a:spcBef>
                <a:spcPts val="0"/>
              </a:spcBef>
              <a:spcAft>
                <a:spcPts val="400"/>
              </a:spcAft>
            </a:pPr>
            <a:r>
              <a:rPr sz="1200" b="1" i="0">
                <a:solidFill>
                  <a:srgbClr val="C9A36B"/>
                </a:solidFill>
                <a:latin typeface="Montserrat"/>
              </a:rPr>
              <a:t>↓</a:t>
            </a:r>
          </a:p>
        </p:txBody>
      </p:sp>
      <p:sp>
        <p:nvSpPr>
          <p:cNvPr id="15" name="Rounded Rectangle 14"/>
          <p:cNvSpPr/>
          <p:nvPr/>
        </p:nvSpPr>
        <p:spPr>
          <a:xfrm>
            <a:off x="640080" y="3026664"/>
            <a:ext cx="6400800" cy="914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640080" y="3026664"/>
            <a:ext cx="64008" cy="91440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868680" y="3209544"/>
            <a:ext cx="1417320" cy="54864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68680" y="3209544"/>
            <a:ext cx="1417320" cy="548640"/>
          </a:xfrm>
          <a:prstGeom prst="rect">
            <a:avLst/>
          </a:prstGeom>
          <a:noFill/>
        </p:spPr>
        <p:txBody>
          <a:bodyPr wrap="square" anchor="ctr" lIns="0" rIns="0" tIns="0" bIns="0">
            <a:spAutoFit/>
          </a:bodyPr>
          <a:lstStyle/>
          <a:p>
            <a:pPr algn="ctr">
              <a:lnSpc>
                <a:spcPct val="100000"/>
              </a:lnSpc>
              <a:spcBef>
                <a:spcPts val="0"/>
              </a:spcBef>
              <a:spcAft>
                <a:spcPts val="400"/>
              </a:spcAft>
            </a:pPr>
            <a:r>
              <a:rPr sz="1250" b="1" i="0" spc="30">
                <a:solidFill>
                  <a:srgbClr val="FFFFFF"/>
                </a:solidFill>
                <a:latin typeface="Montserrat"/>
              </a:rPr>
              <a:t>1K → 10K</a:t>
            </a:r>
          </a:p>
        </p:txBody>
      </p:sp>
      <p:sp>
        <p:nvSpPr>
          <p:cNvPr id="19" name="TextBox 18"/>
          <p:cNvSpPr txBox="1"/>
          <p:nvPr/>
        </p:nvSpPr>
        <p:spPr>
          <a:xfrm>
            <a:off x="2468880" y="3145536"/>
            <a:ext cx="4389120" cy="310896"/>
          </a:xfrm>
          <a:prstGeom prst="rect">
            <a:avLst/>
          </a:prstGeom>
          <a:noFill/>
        </p:spPr>
        <p:txBody>
          <a:bodyPr wrap="square" anchor="t" lIns="0" rIns="0" tIns="0" bIns="0">
            <a:spAutoFit/>
          </a:bodyPr>
          <a:lstStyle/>
          <a:p>
            <a:pPr algn="l">
              <a:lnSpc>
                <a:spcPct val="100000"/>
              </a:lnSpc>
              <a:spcBef>
                <a:spcPts val="0"/>
              </a:spcBef>
              <a:spcAft>
                <a:spcPts val="400"/>
              </a:spcAft>
            </a:pPr>
            <a:r>
              <a:rPr sz="1300" b="1" i="0">
                <a:solidFill>
                  <a:srgbClr val="4A2C3A"/>
                </a:solidFill>
                <a:latin typeface="Montserrat"/>
              </a:rPr>
              <a:t>Make it repeatable</a:t>
            </a:r>
          </a:p>
        </p:txBody>
      </p:sp>
      <p:sp>
        <p:nvSpPr>
          <p:cNvPr id="20" name="TextBox 19"/>
          <p:cNvSpPr txBox="1"/>
          <p:nvPr/>
        </p:nvSpPr>
        <p:spPr>
          <a:xfrm>
            <a:off x="2468880" y="3145536"/>
            <a:ext cx="4389120" cy="310896"/>
          </a:xfrm>
          <a:prstGeom prst="rect">
            <a:avLst/>
          </a:prstGeom>
          <a:noFill/>
        </p:spPr>
        <p:txBody>
          <a:bodyPr wrap="square" anchor="t" lIns="0" rIns="0" tIns="0" bIns="0">
            <a:spAutoFit/>
          </a:bodyPr>
          <a:lstStyle/>
          <a:p>
            <a:pPr algn="r">
              <a:lnSpc>
                <a:spcPct val="100000"/>
              </a:lnSpc>
              <a:spcBef>
                <a:spcPts val="0"/>
              </a:spcBef>
              <a:spcAft>
                <a:spcPts val="400"/>
              </a:spcAft>
            </a:pPr>
            <a:r>
              <a:rPr sz="900" b="1" i="0" spc="100">
                <a:solidFill>
                  <a:srgbClr val="A98245"/>
                </a:solidFill>
                <a:latin typeface="Montserrat"/>
              </a:rPr>
              <a:t>MONTH 2–3</a:t>
            </a:r>
          </a:p>
        </p:txBody>
      </p:sp>
      <p:sp>
        <p:nvSpPr>
          <p:cNvPr id="21" name="TextBox 20"/>
          <p:cNvSpPr txBox="1"/>
          <p:nvPr/>
        </p:nvSpPr>
        <p:spPr>
          <a:xfrm>
            <a:off x="2468880" y="3447288"/>
            <a:ext cx="4343400" cy="457200"/>
          </a:xfrm>
          <a:prstGeom prst="rect">
            <a:avLst/>
          </a:prstGeom>
          <a:noFill/>
        </p:spPr>
        <p:txBody>
          <a:bodyPr wrap="square" anchor="t" lIns="0" rIns="0" tIns="0" bIns="0">
            <a:spAutoFit/>
          </a:bodyPr>
          <a:lstStyle/>
          <a:p>
            <a:pPr algn="l">
              <a:lnSpc>
                <a:spcPct val="105000"/>
              </a:lnSpc>
              <a:spcBef>
                <a:spcPts val="0"/>
              </a:spcBef>
              <a:spcAft>
                <a:spcPts val="400"/>
              </a:spcAft>
            </a:pPr>
            <a:r>
              <a:rPr sz="980" b="0" i="0">
                <a:solidFill>
                  <a:srgbClr val="2B2228"/>
                </a:solidFill>
                <a:latin typeface="Montserrat"/>
              </a:rPr>
              <a:t>Double down on the 2–3 winning formats; post daily; launch the FB 'Skin Circle' community.</a:t>
            </a:r>
          </a:p>
        </p:txBody>
      </p:sp>
      <p:sp>
        <p:nvSpPr>
          <p:cNvPr id="22" name="TextBox 21"/>
          <p:cNvSpPr txBox="1"/>
          <p:nvPr/>
        </p:nvSpPr>
        <p:spPr>
          <a:xfrm>
            <a:off x="1417320" y="3941064"/>
            <a:ext cx="457200" cy="146304"/>
          </a:xfrm>
          <a:prstGeom prst="rect">
            <a:avLst/>
          </a:prstGeom>
          <a:noFill/>
        </p:spPr>
        <p:txBody>
          <a:bodyPr wrap="square" anchor="t" lIns="0" rIns="0" tIns="0" bIns="0">
            <a:spAutoFit/>
          </a:bodyPr>
          <a:lstStyle/>
          <a:p>
            <a:pPr algn="ctr">
              <a:lnSpc>
                <a:spcPct val="100000"/>
              </a:lnSpc>
              <a:spcBef>
                <a:spcPts val="0"/>
              </a:spcBef>
              <a:spcAft>
                <a:spcPts val="400"/>
              </a:spcAft>
            </a:pPr>
            <a:r>
              <a:rPr sz="1200" b="1" i="0">
                <a:solidFill>
                  <a:srgbClr val="C9A36B"/>
                </a:solidFill>
                <a:latin typeface="Montserrat"/>
              </a:rPr>
              <a:t>↓</a:t>
            </a:r>
          </a:p>
        </p:txBody>
      </p:sp>
      <p:sp>
        <p:nvSpPr>
          <p:cNvPr id="23" name="Rounded Rectangle 22"/>
          <p:cNvSpPr/>
          <p:nvPr/>
        </p:nvSpPr>
        <p:spPr>
          <a:xfrm>
            <a:off x="640080" y="4059935"/>
            <a:ext cx="6400800" cy="914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640080" y="4059935"/>
            <a:ext cx="64008" cy="914400"/>
          </a:xfrm>
          <a:prstGeom prst="roundRect">
            <a:avLst>
              <a:gd name="adj" fmla="val 50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868680" y="4242816"/>
            <a:ext cx="1417320" cy="548640"/>
          </a:xfrm>
          <a:prstGeom prst="roundRect">
            <a:avLst>
              <a:gd name="adj" fmla="val 50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68680" y="4242816"/>
            <a:ext cx="1417320" cy="548640"/>
          </a:xfrm>
          <a:prstGeom prst="rect">
            <a:avLst/>
          </a:prstGeom>
          <a:noFill/>
        </p:spPr>
        <p:txBody>
          <a:bodyPr wrap="square" anchor="ctr" lIns="0" rIns="0" tIns="0" bIns="0">
            <a:spAutoFit/>
          </a:bodyPr>
          <a:lstStyle/>
          <a:p>
            <a:pPr algn="ctr">
              <a:lnSpc>
                <a:spcPct val="100000"/>
              </a:lnSpc>
              <a:spcBef>
                <a:spcPts val="0"/>
              </a:spcBef>
              <a:spcAft>
                <a:spcPts val="400"/>
              </a:spcAft>
            </a:pPr>
            <a:r>
              <a:rPr sz="1250" b="1" i="0" spc="30">
                <a:solidFill>
                  <a:srgbClr val="FFFFFF"/>
                </a:solidFill>
                <a:latin typeface="Montserrat"/>
              </a:rPr>
              <a:t>10K → 50K</a:t>
            </a:r>
          </a:p>
        </p:txBody>
      </p:sp>
      <p:sp>
        <p:nvSpPr>
          <p:cNvPr id="27" name="TextBox 26"/>
          <p:cNvSpPr txBox="1"/>
          <p:nvPr/>
        </p:nvSpPr>
        <p:spPr>
          <a:xfrm>
            <a:off x="2468880" y="4178807"/>
            <a:ext cx="4389120" cy="310896"/>
          </a:xfrm>
          <a:prstGeom prst="rect">
            <a:avLst/>
          </a:prstGeom>
          <a:noFill/>
        </p:spPr>
        <p:txBody>
          <a:bodyPr wrap="square" anchor="t" lIns="0" rIns="0" tIns="0" bIns="0">
            <a:spAutoFit/>
          </a:bodyPr>
          <a:lstStyle/>
          <a:p>
            <a:pPr algn="l">
              <a:lnSpc>
                <a:spcPct val="100000"/>
              </a:lnSpc>
              <a:spcBef>
                <a:spcPts val="0"/>
              </a:spcBef>
              <a:spcAft>
                <a:spcPts val="400"/>
              </a:spcAft>
            </a:pPr>
            <a:r>
              <a:rPr sz="1300" b="1" i="0">
                <a:solidFill>
                  <a:srgbClr val="4A2C3A"/>
                </a:solidFill>
                <a:latin typeface="Montserrat"/>
              </a:rPr>
              <a:t>Manufacture a breakout</a:t>
            </a:r>
          </a:p>
        </p:txBody>
      </p:sp>
      <p:sp>
        <p:nvSpPr>
          <p:cNvPr id="28" name="TextBox 27"/>
          <p:cNvSpPr txBox="1"/>
          <p:nvPr/>
        </p:nvSpPr>
        <p:spPr>
          <a:xfrm>
            <a:off x="2468880" y="4178807"/>
            <a:ext cx="4389120" cy="310896"/>
          </a:xfrm>
          <a:prstGeom prst="rect">
            <a:avLst/>
          </a:prstGeom>
          <a:noFill/>
        </p:spPr>
        <p:txBody>
          <a:bodyPr wrap="square" anchor="t" lIns="0" rIns="0" tIns="0" bIns="0">
            <a:spAutoFit/>
          </a:bodyPr>
          <a:lstStyle/>
          <a:p>
            <a:pPr algn="r">
              <a:lnSpc>
                <a:spcPct val="100000"/>
              </a:lnSpc>
              <a:spcBef>
                <a:spcPts val="0"/>
              </a:spcBef>
              <a:spcAft>
                <a:spcPts val="400"/>
              </a:spcAft>
            </a:pPr>
            <a:r>
              <a:rPr sz="900" b="1" i="0" spc="100">
                <a:solidFill>
                  <a:srgbClr val="4A2C3A"/>
                </a:solidFill>
                <a:latin typeface="Montserrat"/>
              </a:rPr>
              <a:t>MONTH 4–6</a:t>
            </a:r>
          </a:p>
        </p:txBody>
      </p:sp>
      <p:sp>
        <p:nvSpPr>
          <p:cNvPr id="29" name="TextBox 28"/>
          <p:cNvSpPr txBox="1"/>
          <p:nvPr/>
        </p:nvSpPr>
        <p:spPr>
          <a:xfrm>
            <a:off x="2468880" y="4480559"/>
            <a:ext cx="4343400" cy="457200"/>
          </a:xfrm>
          <a:prstGeom prst="rect">
            <a:avLst/>
          </a:prstGeom>
          <a:noFill/>
        </p:spPr>
        <p:txBody>
          <a:bodyPr wrap="square" anchor="t" lIns="0" rIns="0" tIns="0" bIns="0">
            <a:spAutoFit/>
          </a:bodyPr>
          <a:lstStyle/>
          <a:p>
            <a:pPr algn="l">
              <a:lnSpc>
                <a:spcPct val="105000"/>
              </a:lnSpc>
              <a:spcBef>
                <a:spcPts val="0"/>
              </a:spcBef>
              <a:spcAft>
                <a:spcPts val="400"/>
              </a:spcAft>
            </a:pPr>
            <a:r>
              <a:rPr sz="980" b="0" i="0">
                <a:solidFill>
                  <a:srgbClr val="2B2228"/>
                </a:solidFill>
                <a:latin typeface="Montserrat"/>
              </a:rPr>
              <a:t>First earned-reach moment (#challenge / stunt); switch paid ON — but only behind proven winners.</a:t>
            </a:r>
          </a:p>
        </p:txBody>
      </p:sp>
      <p:sp>
        <p:nvSpPr>
          <p:cNvPr id="30" name="TextBox 29"/>
          <p:cNvSpPr txBox="1"/>
          <p:nvPr/>
        </p:nvSpPr>
        <p:spPr>
          <a:xfrm>
            <a:off x="1417320" y="4974336"/>
            <a:ext cx="457200" cy="146304"/>
          </a:xfrm>
          <a:prstGeom prst="rect">
            <a:avLst/>
          </a:prstGeom>
          <a:noFill/>
        </p:spPr>
        <p:txBody>
          <a:bodyPr wrap="square" anchor="t" lIns="0" rIns="0" tIns="0" bIns="0">
            <a:spAutoFit/>
          </a:bodyPr>
          <a:lstStyle/>
          <a:p>
            <a:pPr algn="ctr">
              <a:lnSpc>
                <a:spcPct val="100000"/>
              </a:lnSpc>
              <a:spcBef>
                <a:spcPts val="0"/>
              </a:spcBef>
              <a:spcAft>
                <a:spcPts val="400"/>
              </a:spcAft>
            </a:pPr>
            <a:r>
              <a:rPr sz="1200" b="1" i="0">
                <a:solidFill>
                  <a:srgbClr val="C9A36B"/>
                </a:solidFill>
                <a:latin typeface="Montserrat"/>
              </a:rPr>
              <a:t>↓</a:t>
            </a:r>
          </a:p>
        </p:txBody>
      </p:sp>
      <p:sp>
        <p:nvSpPr>
          <p:cNvPr id="31" name="Rounded Rectangle 30"/>
          <p:cNvSpPr/>
          <p:nvPr/>
        </p:nvSpPr>
        <p:spPr>
          <a:xfrm>
            <a:off x="640080" y="5093208"/>
            <a:ext cx="6400800" cy="914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ounded Rectangle 31"/>
          <p:cNvSpPr/>
          <p:nvPr/>
        </p:nvSpPr>
        <p:spPr>
          <a:xfrm>
            <a:off x="640080" y="5093208"/>
            <a:ext cx="64008" cy="914400"/>
          </a:xfrm>
          <a:prstGeom prst="roundRect">
            <a:avLst>
              <a:gd name="adj" fmla="val 50000"/>
            </a:avLst>
          </a:prstGeom>
          <a:solidFill>
            <a:srgbClr val="6E86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ounded Rectangle 32"/>
          <p:cNvSpPr/>
          <p:nvPr/>
        </p:nvSpPr>
        <p:spPr>
          <a:xfrm>
            <a:off x="868680" y="5276088"/>
            <a:ext cx="1417320" cy="548640"/>
          </a:xfrm>
          <a:prstGeom prst="roundRect">
            <a:avLst>
              <a:gd name="adj" fmla="val 50000"/>
            </a:avLst>
          </a:prstGeom>
          <a:solidFill>
            <a:srgbClr val="6E86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868680" y="5276088"/>
            <a:ext cx="1417320" cy="548640"/>
          </a:xfrm>
          <a:prstGeom prst="rect">
            <a:avLst/>
          </a:prstGeom>
          <a:noFill/>
        </p:spPr>
        <p:txBody>
          <a:bodyPr wrap="square" anchor="ctr" lIns="0" rIns="0" tIns="0" bIns="0">
            <a:spAutoFit/>
          </a:bodyPr>
          <a:lstStyle/>
          <a:p>
            <a:pPr algn="ctr">
              <a:lnSpc>
                <a:spcPct val="100000"/>
              </a:lnSpc>
              <a:spcBef>
                <a:spcPts val="0"/>
              </a:spcBef>
              <a:spcAft>
                <a:spcPts val="400"/>
              </a:spcAft>
            </a:pPr>
            <a:r>
              <a:rPr sz="1250" b="1" i="0" spc="30">
                <a:solidFill>
                  <a:srgbClr val="FFFFFF"/>
                </a:solidFill>
                <a:latin typeface="Montserrat"/>
              </a:rPr>
              <a:t>50K → 100K</a:t>
            </a:r>
          </a:p>
        </p:txBody>
      </p:sp>
      <p:sp>
        <p:nvSpPr>
          <p:cNvPr id="35" name="TextBox 34"/>
          <p:cNvSpPr txBox="1"/>
          <p:nvPr/>
        </p:nvSpPr>
        <p:spPr>
          <a:xfrm>
            <a:off x="2468880" y="5212080"/>
            <a:ext cx="4389120" cy="310896"/>
          </a:xfrm>
          <a:prstGeom prst="rect">
            <a:avLst/>
          </a:prstGeom>
          <a:noFill/>
        </p:spPr>
        <p:txBody>
          <a:bodyPr wrap="square" anchor="t" lIns="0" rIns="0" tIns="0" bIns="0">
            <a:spAutoFit/>
          </a:bodyPr>
          <a:lstStyle/>
          <a:p>
            <a:pPr algn="l">
              <a:lnSpc>
                <a:spcPct val="100000"/>
              </a:lnSpc>
              <a:spcBef>
                <a:spcPts val="0"/>
              </a:spcBef>
              <a:spcAft>
                <a:spcPts val="400"/>
              </a:spcAft>
            </a:pPr>
            <a:r>
              <a:rPr sz="1300" b="1" i="0">
                <a:solidFill>
                  <a:srgbClr val="4A2C3A"/>
                </a:solidFill>
                <a:latin typeface="Montserrat"/>
              </a:rPr>
              <a:t>Let it compound</a:t>
            </a:r>
          </a:p>
        </p:txBody>
      </p:sp>
      <p:sp>
        <p:nvSpPr>
          <p:cNvPr id="36" name="TextBox 35"/>
          <p:cNvSpPr txBox="1"/>
          <p:nvPr/>
        </p:nvSpPr>
        <p:spPr>
          <a:xfrm>
            <a:off x="2468880" y="5212080"/>
            <a:ext cx="4389120" cy="310896"/>
          </a:xfrm>
          <a:prstGeom prst="rect">
            <a:avLst/>
          </a:prstGeom>
          <a:noFill/>
        </p:spPr>
        <p:txBody>
          <a:bodyPr wrap="square" anchor="t" lIns="0" rIns="0" tIns="0" bIns="0">
            <a:spAutoFit/>
          </a:bodyPr>
          <a:lstStyle/>
          <a:p>
            <a:pPr algn="r">
              <a:lnSpc>
                <a:spcPct val="100000"/>
              </a:lnSpc>
              <a:spcBef>
                <a:spcPts val="0"/>
              </a:spcBef>
              <a:spcAft>
                <a:spcPts val="400"/>
              </a:spcAft>
            </a:pPr>
            <a:r>
              <a:rPr sz="900" b="1" i="0" spc="100">
                <a:solidFill>
                  <a:srgbClr val="6E8670"/>
                </a:solidFill>
                <a:latin typeface="Montserrat"/>
              </a:rPr>
              <a:t>MONTH 6–8</a:t>
            </a:r>
          </a:p>
        </p:txBody>
      </p:sp>
      <p:sp>
        <p:nvSpPr>
          <p:cNvPr id="37" name="TextBox 36"/>
          <p:cNvSpPr txBox="1"/>
          <p:nvPr/>
        </p:nvSpPr>
        <p:spPr>
          <a:xfrm>
            <a:off x="2468880" y="5513832"/>
            <a:ext cx="4343400" cy="457200"/>
          </a:xfrm>
          <a:prstGeom prst="rect">
            <a:avLst/>
          </a:prstGeom>
          <a:noFill/>
        </p:spPr>
        <p:txBody>
          <a:bodyPr wrap="square" anchor="t" lIns="0" rIns="0" tIns="0" bIns="0">
            <a:spAutoFit/>
          </a:bodyPr>
          <a:lstStyle/>
          <a:p>
            <a:pPr algn="l">
              <a:lnSpc>
                <a:spcPct val="105000"/>
              </a:lnSpc>
              <a:spcBef>
                <a:spcPts val="0"/>
              </a:spcBef>
              <a:spcAft>
                <a:spcPts val="400"/>
              </a:spcAft>
            </a:pPr>
            <a:r>
              <a:rPr sz="980" b="0" i="0">
                <a:solidFill>
                  <a:srgbClr val="2B2228"/>
                </a:solidFill>
                <a:latin typeface="Montserrat"/>
              </a:rPr>
              <a:t>Flywheel engages: community shares + cross-platform repurposing drive falling cost-per-follower.</a:t>
            </a:r>
          </a:p>
        </p:txBody>
      </p:sp>
      <p:sp>
        <p:nvSpPr>
          <p:cNvPr id="38" name="Rounded Rectangle 37"/>
          <p:cNvSpPr/>
          <p:nvPr/>
        </p:nvSpPr>
        <p:spPr>
          <a:xfrm>
            <a:off x="7269480" y="1993392"/>
            <a:ext cx="4389120" cy="3456432"/>
          </a:xfrm>
          <a:prstGeom prst="roundRect">
            <a:avLst>
              <a:gd name="adj" fmla="val 4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7498079" y="2157984"/>
            <a:ext cx="39319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E7BBC0"/>
                </a:solidFill>
                <a:latin typeface="Montserrat"/>
              </a:rPr>
              <a:t>RULES OF THE FIRST 100K</a:t>
            </a:r>
          </a:p>
        </p:txBody>
      </p:sp>
      <p:sp>
        <p:nvSpPr>
          <p:cNvPr id="40" name="Rectangle 39"/>
          <p:cNvSpPr/>
          <p:nvPr/>
        </p:nvSpPr>
        <p:spPr>
          <a:xfrm>
            <a:off x="7498079" y="2505456"/>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7498079" y="2651760"/>
            <a:ext cx="3977639" cy="2743200"/>
          </a:xfrm>
          <a:prstGeom prst="rect">
            <a:avLst/>
          </a:prstGeom>
          <a:noFill/>
        </p:spPr>
        <p:txBody>
          <a:bodyPr wrap="square" lIns="0" rIns="0" tIns="0" bIns="0">
            <a:spAutoFit/>
          </a:bodyPr>
          <a:lstStyle/>
          <a:p>
            <a:pPr>
              <a:lnSpc>
                <a:spcPct val="108000"/>
              </a:lnSpc>
              <a:spcAft>
                <a:spcPts val="700"/>
              </a:spcAft>
            </a:pPr>
            <a:r>
              <a:rPr sz="1000" b="1">
                <a:solidFill>
                  <a:srgbClr val="E7BBC0"/>
                </a:solidFill>
                <a:latin typeface="Montserrat"/>
              </a:rPr>
              <a:t>—  </a:t>
            </a:r>
            <a:r>
              <a:rPr sz="1000" b="1">
                <a:solidFill>
                  <a:srgbClr val="FBF6F1"/>
                </a:solidFill>
                <a:latin typeface="Montserrat"/>
              </a:rPr>
              <a:t>Win ONE platform first. </a:t>
            </a:r>
            <a:r>
              <a:rPr sz="1000">
                <a:solidFill>
                  <a:srgbClr val="FBF6F1"/>
                </a:solidFill>
                <a:latin typeface="Montserrat"/>
              </a:rPr>
              <a:t>TikTok. Concentration beats spreading thin across three.</a:t>
            </a:r>
          </a:p>
          <a:p>
            <a:pPr>
              <a:lnSpc>
                <a:spcPct val="108000"/>
              </a:lnSpc>
              <a:spcAft>
                <a:spcPts val="700"/>
              </a:spcAft>
            </a:pPr>
            <a:r>
              <a:rPr sz="1000" b="1">
                <a:solidFill>
                  <a:srgbClr val="E7BBC0"/>
                </a:solidFill>
                <a:latin typeface="Montserrat"/>
              </a:rPr>
              <a:t>—  </a:t>
            </a:r>
            <a:r>
              <a:rPr sz="1000" b="1">
                <a:solidFill>
                  <a:srgbClr val="FBF6F1"/>
                </a:solidFill>
                <a:latin typeface="Montserrat"/>
              </a:rPr>
              <a:t>Volume matters — here only. </a:t>
            </a:r>
            <a:r>
              <a:rPr sz="1000">
                <a:solidFill>
                  <a:srgbClr val="FBF6F1"/>
                </a:solidFill>
                <a:latin typeface="Montserrat"/>
              </a:rPr>
              <a:t>Post hard to find format-market fit, then double down.</a:t>
            </a:r>
          </a:p>
          <a:p>
            <a:pPr>
              <a:lnSpc>
                <a:spcPct val="108000"/>
              </a:lnSpc>
              <a:spcAft>
                <a:spcPts val="700"/>
              </a:spcAft>
            </a:pPr>
            <a:r>
              <a:rPr sz="1000" b="1">
                <a:solidFill>
                  <a:srgbClr val="E7BBC0"/>
                </a:solidFill>
                <a:latin typeface="Montserrat"/>
              </a:rPr>
              <a:t>—  </a:t>
            </a:r>
            <a:r>
              <a:rPr sz="1000" b="1">
                <a:solidFill>
                  <a:srgbClr val="FBF6F1"/>
                </a:solidFill>
                <a:latin typeface="Montserrat"/>
              </a:rPr>
              <a:t>Hooks are everything. </a:t>
            </a:r>
            <a:r>
              <a:rPr sz="1000">
                <a:solidFill>
                  <a:srgbClr val="FBF6F1"/>
                </a:solidFill>
                <a:latin typeface="Montserrat"/>
              </a:rPr>
              <a:t>Test 5 openings per idea; a weak first second kills reach.</a:t>
            </a:r>
          </a:p>
          <a:p>
            <a:pPr>
              <a:lnSpc>
                <a:spcPct val="108000"/>
              </a:lnSpc>
              <a:spcAft>
                <a:spcPts val="700"/>
              </a:spcAft>
            </a:pPr>
            <a:r>
              <a:rPr sz="1000" b="1">
                <a:solidFill>
                  <a:srgbClr val="E7BBC0"/>
                </a:solidFill>
                <a:latin typeface="Montserrat"/>
              </a:rPr>
              <a:t>—  </a:t>
            </a:r>
            <a:r>
              <a:rPr sz="1000" b="1">
                <a:solidFill>
                  <a:srgbClr val="FBF6F1"/>
                </a:solidFill>
                <a:latin typeface="Montserrat"/>
              </a:rPr>
              <a:t>Seed creators from Day 1. </a:t>
            </a:r>
            <a:r>
              <a:rPr sz="1000">
                <a:solidFill>
                  <a:srgbClr val="FBF6F1"/>
                </a:solidFill>
                <a:latin typeface="Montserrat"/>
              </a:rPr>
              <a:t>Borrowed audiences beat owned reach at a zero base.</a:t>
            </a:r>
          </a:p>
          <a:p>
            <a:pPr>
              <a:lnSpc>
                <a:spcPct val="108000"/>
              </a:lnSpc>
              <a:spcAft>
                <a:spcPts val="700"/>
              </a:spcAft>
            </a:pPr>
            <a:r>
              <a:rPr sz="1000" b="1">
                <a:solidFill>
                  <a:srgbClr val="E7BBC0"/>
                </a:solidFill>
                <a:latin typeface="Montserrat"/>
              </a:rPr>
              <a:t>—  </a:t>
            </a:r>
            <a:r>
              <a:rPr sz="1000" b="1">
                <a:solidFill>
                  <a:srgbClr val="FBF6F1"/>
                </a:solidFill>
                <a:latin typeface="Montserrat"/>
              </a:rPr>
              <a:t>Don't pay to scale the unproven. </a:t>
            </a:r>
            <a:r>
              <a:rPr sz="1000">
                <a:solidFill>
                  <a:srgbClr val="FBF6F1"/>
                </a:solidFill>
                <a:latin typeface="Montserrat"/>
              </a:rPr>
              <a:t>Amplify only what already works organically.</a:t>
            </a:r>
          </a:p>
          <a:p>
            <a:pPr>
              <a:lnSpc>
                <a:spcPct val="108000"/>
              </a:lnSpc>
              <a:spcAft>
                <a:spcPts val="700"/>
              </a:spcAft>
            </a:pPr>
            <a:r>
              <a:rPr sz="1000" b="1">
                <a:solidFill>
                  <a:srgbClr val="E7BBC0"/>
                </a:solidFill>
                <a:latin typeface="Montserrat"/>
              </a:rPr>
              <a:t>—  </a:t>
            </a:r>
            <a:r>
              <a:rPr sz="1000" b="1">
                <a:solidFill>
                  <a:srgbClr val="FBF6F1"/>
                </a:solidFill>
                <a:latin typeface="Montserrat"/>
              </a:rPr>
              <a:t>Capture every viewer. </a:t>
            </a:r>
            <a:r>
              <a:rPr sz="1000">
                <a:solidFill>
                  <a:srgbClr val="FBF6F1"/>
                </a:solidFill>
                <a:latin typeface="Montserrat"/>
              </a:rPr>
              <a:t>Funnel reach into a community you own.</a:t>
            </a:r>
          </a:p>
        </p:txBody>
      </p:sp>
      <p:sp>
        <p:nvSpPr>
          <p:cNvPr id="42" name="Rounded Rectangle 41"/>
          <p:cNvSpPr/>
          <p:nvPr/>
        </p:nvSpPr>
        <p:spPr>
          <a:xfrm>
            <a:off x="7269480" y="5559552"/>
            <a:ext cx="4389120" cy="566928"/>
          </a:xfrm>
          <a:prstGeom prst="roundRect">
            <a:avLst>
              <a:gd name="adj" fmla="val 4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7269480" y="5559552"/>
            <a:ext cx="4389120" cy="566928"/>
          </a:xfrm>
          <a:prstGeom prst="rect">
            <a:avLst/>
          </a:prstGeom>
          <a:noFill/>
        </p:spPr>
        <p:txBody>
          <a:bodyPr wrap="square" anchor="ctr" lIns="0" rIns="0" tIns="0" bIns="0">
            <a:spAutoFit/>
          </a:bodyPr>
          <a:lstStyle/>
          <a:p>
            <a:pPr algn="ctr">
              <a:lnSpc>
                <a:spcPct val="100000"/>
              </a:lnSpc>
              <a:spcBef>
                <a:spcPts val="0"/>
              </a:spcBef>
              <a:spcAft>
                <a:spcPts val="400"/>
              </a:spcAft>
            </a:pPr>
            <a:r>
              <a:rPr sz="1250" b="0" i="1">
                <a:solidFill>
                  <a:srgbClr val="FFFFFF"/>
                </a:solidFill>
                <a:latin typeface="Playfair Display"/>
              </a:rPr>
              <a:t>Survive the first 100K and the flywheel does the rest.</a:t>
            </a:r>
          </a:p>
        </p:txBody>
      </p:sp>
      <p:sp>
        <p:nvSpPr>
          <p:cNvPr id="44" name="Rectangle 43"/>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46" name="TextBox 45"/>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19 / 29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46304" cy="6858000"/>
          </a:xfrm>
          <a:prstGeom prst="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EXECUTIVE SUMMARY</a:t>
            </a:r>
          </a:p>
        </p:txBody>
      </p:sp>
      <p:sp>
        <p:nvSpPr>
          <p:cNvPr id="5" name="TextBox 4"/>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The bottleneck is distribution, not content</a:t>
            </a:r>
          </a:p>
        </p:txBody>
      </p:sp>
      <p:sp>
        <p:nvSpPr>
          <p:cNvPr id="6" name="Rectangle 5"/>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691640"/>
            <a:ext cx="5577840" cy="448056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1691640"/>
            <a:ext cx="64008" cy="448056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1874519"/>
            <a:ext cx="5120640" cy="36576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50">
                <a:solidFill>
                  <a:srgbClr val="B76E79"/>
                </a:solidFill>
                <a:latin typeface="Montserrat"/>
              </a:rPr>
              <a:t>THE SITUATION IN ONE LINE</a:t>
            </a:r>
          </a:p>
        </p:txBody>
      </p:sp>
      <p:sp>
        <p:nvSpPr>
          <p:cNvPr id="10" name="TextBox 9"/>
          <p:cNvSpPr txBox="1"/>
          <p:nvPr/>
        </p:nvSpPr>
        <p:spPr>
          <a:xfrm>
            <a:off x="914400" y="2194560"/>
            <a:ext cx="5120640" cy="1097280"/>
          </a:xfrm>
          <a:prstGeom prst="rect">
            <a:avLst/>
          </a:prstGeom>
          <a:noFill/>
        </p:spPr>
        <p:txBody>
          <a:bodyPr wrap="square" anchor="t" lIns="0" rIns="0" tIns="0" bIns="0">
            <a:spAutoFit/>
          </a:bodyPr>
          <a:lstStyle/>
          <a:p>
            <a:pPr algn="l">
              <a:lnSpc>
                <a:spcPct val="112000"/>
              </a:lnSpc>
              <a:spcBef>
                <a:spcPts val="0"/>
              </a:spcBef>
              <a:spcAft>
                <a:spcPts val="400"/>
              </a:spcAft>
            </a:pPr>
            <a:r>
              <a:rPr sz="1650" b="0" i="0">
                <a:solidFill>
                  <a:srgbClr val="4A2C3A"/>
                </a:solidFill>
                <a:latin typeface="Playfair Display"/>
              </a:rPr>
              <a:t>Tita Derms publishes consistently, yet reach, engagement and follower growth have plateaued. More posts will not fix this.</a:t>
            </a:r>
          </a:p>
        </p:txBody>
      </p:sp>
      <p:sp>
        <p:nvSpPr>
          <p:cNvPr id="11" name="Rectangle 10"/>
          <p:cNvSpPr/>
          <p:nvPr/>
        </p:nvSpPr>
        <p:spPr>
          <a:xfrm>
            <a:off x="914400" y="3429000"/>
            <a:ext cx="457200" cy="22860"/>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14400" y="3611880"/>
            <a:ext cx="5212080" cy="2468880"/>
          </a:xfrm>
          <a:prstGeom prst="rect">
            <a:avLst/>
          </a:prstGeom>
          <a:noFill/>
        </p:spPr>
        <p:txBody>
          <a:bodyPr wrap="square" lIns="0" rIns="0" tIns="0" bIns="0">
            <a:spAutoFit/>
          </a:bodyPr>
          <a:lstStyle/>
          <a:p>
            <a:pPr>
              <a:lnSpc>
                <a:spcPct val="108000"/>
              </a:lnSpc>
              <a:spcAft>
                <a:spcPts val="900"/>
              </a:spcAft>
            </a:pPr>
            <a:r>
              <a:rPr sz="1200" b="1">
                <a:solidFill>
                  <a:srgbClr val="B76E79"/>
                </a:solidFill>
                <a:latin typeface="Montserrat"/>
              </a:rPr>
              <a:t>—  </a:t>
            </a:r>
            <a:r>
              <a:rPr sz="1200" b="1">
                <a:solidFill>
                  <a:srgbClr val="2B2228"/>
                </a:solidFill>
                <a:latin typeface="Montserrat"/>
              </a:rPr>
              <a:t>Diagnosis: </a:t>
            </a:r>
            <a:r>
              <a:rPr sz="1200">
                <a:solidFill>
                  <a:srgbClr val="2B2228"/>
                </a:solidFill>
                <a:latin typeface="Montserrat"/>
              </a:rPr>
              <a:t>a verified standing start of 314 followers despite high output — organic reach has collapsed (FB ~1–2% of fans; IG Reels ~0.5%) and volume cannot out-run the algorithm.</a:t>
            </a:r>
          </a:p>
          <a:p>
            <a:pPr>
              <a:lnSpc>
                <a:spcPct val="108000"/>
              </a:lnSpc>
              <a:spcAft>
                <a:spcPts val="900"/>
              </a:spcAft>
            </a:pPr>
            <a:r>
              <a:rPr sz="1200" b="1">
                <a:solidFill>
                  <a:srgbClr val="B76E79"/>
                </a:solidFill>
                <a:latin typeface="Montserrat"/>
              </a:rPr>
              <a:t>—  </a:t>
            </a:r>
            <a:r>
              <a:rPr sz="1200" b="1">
                <a:solidFill>
                  <a:srgbClr val="2B2228"/>
                </a:solidFill>
                <a:latin typeface="Montserrat"/>
              </a:rPr>
              <a:t>The unlock: </a:t>
            </a:r>
            <a:r>
              <a:rPr sz="1200">
                <a:solidFill>
                  <a:srgbClr val="2B2228"/>
                </a:solidFill>
                <a:latin typeface="Montserrat"/>
              </a:rPr>
              <a:t>engineer distribution — creator seeding, community flywheels, cross-platform repurposing and paid amplification — so each asset travels further.</a:t>
            </a:r>
          </a:p>
          <a:p>
            <a:pPr>
              <a:lnSpc>
                <a:spcPct val="108000"/>
              </a:lnSpc>
              <a:spcAft>
                <a:spcPts val="900"/>
              </a:spcAft>
            </a:pPr>
            <a:r>
              <a:rPr sz="1200" b="1">
                <a:solidFill>
                  <a:srgbClr val="B76E79"/>
                </a:solidFill>
                <a:latin typeface="Montserrat"/>
              </a:rPr>
              <a:t>—  </a:t>
            </a:r>
            <a:r>
              <a:rPr sz="1200" b="1">
                <a:solidFill>
                  <a:srgbClr val="2B2228"/>
                </a:solidFill>
                <a:latin typeface="Montserrat"/>
              </a:rPr>
              <a:t>The reality: </a:t>
            </a:r>
            <a:r>
              <a:rPr sz="1200">
                <a:solidFill>
                  <a:srgbClr val="2B2228"/>
                </a:solidFill>
                <a:latin typeface="Montserrat"/>
              </a:rPr>
              <a:t>from 314 followers, ~300K in 12 months is the credible target (Expected). 1M is an aggressive stretch needing viral breakouts + heavy paid — pursued, not promised.</a:t>
            </a:r>
          </a:p>
          <a:p>
            <a:pPr>
              <a:lnSpc>
                <a:spcPct val="108000"/>
              </a:lnSpc>
              <a:spcAft>
                <a:spcPts val="900"/>
              </a:spcAft>
            </a:pPr>
            <a:r>
              <a:rPr sz="1200" b="1">
                <a:solidFill>
                  <a:srgbClr val="B76E79"/>
                </a:solidFill>
                <a:latin typeface="Montserrat"/>
              </a:rPr>
              <a:t>—  </a:t>
            </a:r>
            <a:r>
              <a:rPr sz="1200" b="1">
                <a:solidFill>
                  <a:srgbClr val="2B2228"/>
                </a:solidFill>
                <a:latin typeface="Montserrat"/>
              </a:rPr>
              <a:t>The reframe: </a:t>
            </a:r>
            <a:r>
              <a:rPr sz="1200">
                <a:solidFill>
                  <a:srgbClr val="2B2228"/>
                </a:solidFill>
                <a:latin typeface="Montserrat"/>
              </a:rPr>
              <a:t>run Tita Derms as a skincare media company. Followers are a by-product of reach, authority and community — not the goal itself.</a:t>
            </a:r>
          </a:p>
        </p:txBody>
      </p:sp>
      <p:sp>
        <p:nvSpPr>
          <p:cNvPr id="13" name="Rounded Rectangle 12"/>
          <p:cNvSpPr/>
          <p:nvPr/>
        </p:nvSpPr>
        <p:spPr>
          <a:xfrm>
            <a:off x="6492240" y="1783080"/>
            <a:ext cx="2487168" cy="1417320"/>
          </a:xfrm>
          <a:prstGeom prst="roundRect">
            <a:avLst>
              <a:gd name="adj" fmla="val 6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6492240" y="1783080"/>
            <a:ext cx="2487168" cy="64008"/>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656831" y="1929384"/>
            <a:ext cx="2157984" cy="708660"/>
          </a:xfrm>
          <a:prstGeom prst="rect">
            <a:avLst/>
          </a:prstGeom>
          <a:noFill/>
        </p:spPr>
        <p:txBody>
          <a:bodyPr wrap="square" anchor="t" lIns="0" rIns="0" tIns="0" bIns="0">
            <a:spAutoFit/>
          </a:bodyPr>
          <a:lstStyle/>
          <a:p>
            <a:pPr algn="l">
              <a:lnSpc>
                <a:spcPct val="100000"/>
              </a:lnSpc>
              <a:spcBef>
                <a:spcPts val="0"/>
              </a:spcBef>
              <a:spcAft>
                <a:spcPts val="400"/>
              </a:spcAft>
            </a:pPr>
            <a:r>
              <a:rPr sz="2600" b="0" i="0">
                <a:solidFill>
                  <a:srgbClr val="4A2C3A"/>
                </a:solidFill>
                <a:latin typeface="Playfair Display"/>
              </a:rPr>
              <a:t>314</a:t>
            </a:r>
          </a:p>
        </p:txBody>
      </p:sp>
      <p:sp>
        <p:nvSpPr>
          <p:cNvPr id="16" name="TextBox 15"/>
          <p:cNvSpPr txBox="1"/>
          <p:nvPr/>
        </p:nvSpPr>
        <p:spPr>
          <a:xfrm>
            <a:off x="6656831" y="2491740"/>
            <a:ext cx="2157984"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1" i="0" spc="120">
                <a:solidFill>
                  <a:srgbClr val="B76E79"/>
                </a:solidFill>
                <a:latin typeface="Montserrat"/>
              </a:rPr>
              <a:t>CURRENT BASE · VERIFIED</a:t>
            </a:r>
          </a:p>
        </p:txBody>
      </p:sp>
      <p:sp>
        <p:nvSpPr>
          <p:cNvPr id="17" name="TextBox 16"/>
          <p:cNvSpPr txBox="1"/>
          <p:nvPr/>
        </p:nvSpPr>
        <p:spPr>
          <a:xfrm>
            <a:off x="6656831" y="2729484"/>
            <a:ext cx="2157984" cy="329184"/>
          </a:xfrm>
          <a:prstGeom prst="rect">
            <a:avLst/>
          </a:prstGeom>
          <a:noFill/>
        </p:spPr>
        <p:txBody>
          <a:bodyPr wrap="square" anchor="t" lIns="0" rIns="0" tIns="0" bIns="0">
            <a:spAutoFit/>
          </a:bodyPr>
          <a:lstStyle/>
          <a:p>
            <a:pPr algn="l">
              <a:lnSpc>
                <a:spcPct val="105000"/>
              </a:lnSpc>
              <a:spcBef>
                <a:spcPts val="0"/>
              </a:spcBef>
              <a:spcAft>
                <a:spcPts val="400"/>
              </a:spcAft>
            </a:pPr>
            <a:r>
              <a:rPr sz="900" b="0" i="0">
                <a:solidFill>
                  <a:srgbClr val="8A7A7E"/>
                </a:solidFill>
                <a:latin typeface="Montserrat"/>
              </a:rPr>
              <a:t>FB 37 · IG 175 · TikTok 102</a:t>
            </a:r>
          </a:p>
        </p:txBody>
      </p:sp>
      <p:sp>
        <p:nvSpPr>
          <p:cNvPr id="18" name="Rounded Rectangle 17"/>
          <p:cNvSpPr/>
          <p:nvPr/>
        </p:nvSpPr>
        <p:spPr>
          <a:xfrm>
            <a:off x="9162288" y="1783080"/>
            <a:ext cx="2487168" cy="1417320"/>
          </a:xfrm>
          <a:prstGeom prst="roundRect">
            <a:avLst>
              <a:gd name="adj" fmla="val 6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9162288" y="1783080"/>
            <a:ext cx="2487168" cy="64008"/>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326880" y="1929384"/>
            <a:ext cx="2157984" cy="708660"/>
          </a:xfrm>
          <a:prstGeom prst="rect">
            <a:avLst/>
          </a:prstGeom>
          <a:noFill/>
        </p:spPr>
        <p:txBody>
          <a:bodyPr wrap="square" anchor="t" lIns="0" rIns="0" tIns="0" bIns="0">
            <a:spAutoFit/>
          </a:bodyPr>
          <a:lstStyle/>
          <a:p>
            <a:pPr algn="l">
              <a:lnSpc>
                <a:spcPct val="100000"/>
              </a:lnSpc>
              <a:spcBef>
                <a:spcPts val="0"/>
              </a:spcBef>
              <a:spcAft>
                <a:spcPts val="400"/>
              </a:spcAft>
            </a:pPr>
            <a:r>
              <a:rPr sz="2600" b="0" i="0">
                <a:solidFill>
                  <a:srgbClr val="4A2C3A"/>
                </a:solidFill>
                <a:latin typeface="Playfair Display"/>
              </a:rPr>
              <a:t>~300K</a:t>
            </a:r>
          </a:p>
        </p:txBody>
      </p:sp>
      <p:sp>
        <p:nvSpPr>
          <p:cNvPr id="21" name="TextBox 20"/>
          <p:cNvSpPr txBox="1"/>
          <p:nvPr/>
        </p:nvSpPr>
        <p:spPr>
          <a:xfrm>
            <a:off x="9326880" y="2491740"/>
            <a:ext cx="2157984"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1" i="0" spc="120">
                <a:solidFill>
                  <a:srgbClr val="B76E79"/>
                </a:solidFill>
                <a:latin typeface="Montserrat"/>
              </a:rPr>
              <a:t>EXPECTED YEAR 1</a:t>
            </a:r>
          </a:p>
        </p:txBody>
      </p:sp>
      <p:sp>
        <p:nvSpPr>
          <p:cNvPr id="22" name="TextBox 21"/>
          <p:cNvSpPr txBox="1"/>
          <p:nvPr/>
        </p:nvSpPr>
        <p:spPr>
          <a:xfrm>
            <a:off x="9326880" y="2729484"/>
            <a:ext cx="2157984" cy="329184"/>
          </a:xfrm>
          <a:prstGeom prst="rect">
            <a:avLst/>
          </a:prstGeom>
          <a:noFill/>
        </p:spPr>
        <p:txBody>
          <a:bodyPr wrap="square" anchor="t" lIns="0" rIns="0" tIns="0" bIns="0">
            <a:spAutoFit/>
          </a:bodyPr>
          <a:lstStyle/>
          <a:p>
            <a:pPr algn="l">
              <a:lnSpc>
                <a:spcPct val="105000"/>
              </a:lnSpc>
              <a:spcBef>
                <a:spcPts val="0"/>
              </a:spcBef>
              <a:spcAft>
                <a:spcPts val="400"/>
              </a:spcAft>
            </a:pPr>
            <a:r>
              <a:rPr sz="900" b="0" i="0">
                <a:solidFill>
                  <a:srgbClr val="8A7A7E"/>
                </a:solidFill>
                <a:latin typeface="Montserrat"/>
              </a:rPr>
              <a:t>Recommended credible base</a:t>
            </a:r>
          </a:p>
        </p:txBody>
      </p:sp>
      <p:sp>
        <p:nvSpPr>
          <p:cNvPr id="23" name="Rounded Rectangle 22"/>
          <p:cNvSpPr/>
          <p:nvPr/>
        </p:nvSpPr>
        <p:spPr>
          <a:xfrm>
            <a:off x="6492240" y="3383280"/>
            <a:ext cx="2487168" cy="1417320"/>
          </a:xfrm>
          <a:prstGeom prst="roundRect">
            <a:avLst>
              <a:gd name="adj" fmla="val 6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6492240" y="3383280"/>
            <a:ext cx="2487168" cy="64008"/>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656831" y="3529584"/>
            <a:ext cx="2157984" cy="708660"/>
          </a:xfrm>
          <a:prstGeom prst="rect">
            <a:avLst/>
          </a:prstGeom>
          <a:noFill/>
        </p:spPr>
        <p:txBody>
          <a:bodyPr wrap="square" anchor="t" lIns="0" rIns="0" tIns="0" bIns="0">
            <a:spAutoFit/>
          </a:bodyPr>
          <a:lstStyle/>
          <a:p>
            <a:pPr algn="l">
              <a:lnSpc>
                <a:spcPct val="100000"/>
              </a:lnSpc>
              <a:spcBef>
                <a:spcPts val="0"/>
              </a:spcBef>
              <a:spcAft>
                <a:spcPts val="400"/>
              </a:spcAft>
            </a:pPr>
            <a:r>
              <a:rPr sz="2600" b="0" i="0">
                <a:solidFill>
                  <a:srgbClr val="4A2C3A"/>
                </a:solidFill>
                <a:latin typeface="Playfair Display"/>
              </a:rPr>
              <a:t>1M</a:t>
            </a:r>
          </a:p>
        </p:txBody>
      </p:sp>
      <p:sp>
        <p:nvSpPr>
          <p:cNvPr id="26" name="TextBox 25"/>
          <p:cNvSpPr txBox="1"/>
          <p:nvPr/>
        </p:nvSpPr>
        <p:spPr>
          <a:xfrm>
            <a:off x="6656831" y="4091940"/>
            <a:ext cx="2157984"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1" i="0" spc="120">
                <a:solidFill>
                  <a:srgbClr val="B76E79"/>
                </a:solidFill>
                <a:latin typeface="Montserrat"/>
              </a:rPr>
              <a:t>12-MONTH AMBITION</a:t>
            </a:r>
          </a:p>
        </p:txBody>
      </p:sp>
      <p:sp>
        <p:nvSpPr>
          <p:cNvPr id="27" name="TextBox 26"/>
          <p:cNvSpPr txBox="1"/>
          <p:nvPr/>
        </p:nvSpPr>
        <p:spPr>
          <a:xfrm>
            <a:off x="6656831" y="4329684"/>
            <a:ext cx="2157984" cy="329184"/>
          </a:xfrm>
          <a:prstGeom prst="rect">
            <a:avLst/>
          </a:prstGeom>
          <a:noFill/>
        </p:spPr>
        <p:txBody>
          <a:bodyPr wrap="square" anchor="t" lIns="0" rIns="0" tIns="0" bIns="0">
            <a:spAutoFit/>
          </a:bodyPr>
          <a:lstStyle/>
          <a:p>
            <a:pPr algn="l">
              <a:lnSpc>
                <a:spcPct val="105000"/>
              </a:lnSpc>
              <a:spcBef>
                <a:spcPts val="0"/>
              </a:spcBef>
              <a:spcAft>
                <a:spcPts val="400"/>
              </a:spcAft>
            </a:pPr>
            <a:r>
              <a:rPr sz="900" b="0" i="0">
                <a:solidFill>
                  <a:srgbClr val="8A7A7E"/>
                </a:solidFill>
                <a:latin typeface="Montserrat"/>
              </a:rPr>
              <a:t>Aggressive: needs viral + paid</a:t>
            </a:r>
          </a:p>
        </p:txBody>
      </p:sp>
      <p:sp>
        <p:nvSpPr>
          <p:cNvPr id="28" name="Rounded Rectangle 27"/>
          <p:cNvSpPr/>
          <p:nvPr/>
        </p:nvSpPr>
        <p:spPr>
          <a:xfrm>
            <a:off x="9162288" y="3383280"/>
            <a:ext cx="2487168" cy="1417320"/>
          </a:xfrm>
          <a:prstGeom prst="roundRect">
            <a:avLst>
              <a:gd name="adj" fmla="val 6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ounded Rectangle 28"/>
          <p:cNvSpPr/>
          <p:nvPr/>
        </p:nvSpPr>
        <p:spPr>
          <a:xfrm>
            <a:off x="9162288" y="3383280"/>
            <a:ext cx="2487168" cy="64008"/>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326880" y="3529584"/>
            <a:ext cx="2157984" cy="708660"/>
          </a:xfrm>
          <a:prstGeom prst="rect">
            <a:avLst/>
          </a:prstGeom>
          <a:noFill/>
        </p:spPr>
        <p:txBody>
          <a:bodyPr wrap="square" anchor="t" lIns="0" rIns="0" tIns="0" bIns="0">
            <a:spAutoFit/>
          </a:bodyPr>
          <a:lstStyle/>
          <a:p>
            <a:pPr algn="l">
              <a:lnSpc>
                <a:spcPct val="100000"/>
              </a:lnSpc>
              <a:spcBef>
                <a:spcPts val="0"/>
              </a:spcBef>
              <a:spcAft>
                <a:spcPts val="400"/>
              </a:spcAft>
            </a:pPr>
            <a:r>
              <a:rPr sz="2600" b="0" i="0">
                <a:solidFill>
                  <a:srgbClr val="4A2C3A"/>
                </a:solidFill>
                <a:latin typeface="Playfair Display"/>
              </a:rPr>
              <a:t>2,740</a:t>
            </a:r>
          </a:p>
        </p:txBody>
      </p:sp>
      <p:sp>
        <p:nvSpPr>
          <p:cNvPr id="31" name="TextBox 30"/>
          <p:cNvSpPr txBox="1"/>
          <p:nvPr/>
        </p:nvSpPr>
        <p:spPr>
          <a:xfrm>
            <a:off x="9326880" y="4091940"/>
            <a:ext cx="2157984"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1" i="0" spc="120">
                <a:solidFill>
                  <a:srgbClr val="B76E79"/>
                </a:solidFill>
                <a:latin typeface="Montserrat"/>
              </a:rPr>
              <a:t>FOLLOWERS / DAY</a:t>
            </a:r>
          </a:p>
        </p:txBody>
      </p:sp>
      <p:sp>
        <p:nvSpPr>
          <p:cNvPr id="32" name="TextBox 31"/>
          <p:cNvSpPr txBox="1"/>
          <p:nvPr/>
        </p:nvSpPr>
        <p:spPr>
          <a:xfrm>
            <a:off x="9326880" y="4329684"/>
            <a:ext cx="2157984" cy="329184"/>
          </a:xfrm>
          <a:prstGeom prst="rect">
            <a:avLst/>
          </a:prstGeom>
          <a:noFill/>
        </p:spPr>
        <p:txBody>
          <a:bodyPr wrap="square" anchor="t" lIns="0" rIns="0" tIns="0" bIns="0">
            <a:spAutoFit/>
          </a:bodyPr>
          <a:lstStyle/>
          <a:p>
            <a:pPr algn="l">
              <a:lnSpc>
                <a:spcPct val="105000"/>
              </a:lnSpc>
              <a:spcBef>
                <a:spcPts val="0"/>
              </a:spcBef>
              <a:spcAft>
                <a:spcPts val="400"/>
              </a:spcAft>
            </a:pPr>
            <a:r>
              <a:rPr sz="900" b="0" i="0">
                <a:solidFill>
                  <a:srgbClr val="8A7A7E"/>
                </a:solidFill>
                <a:latin typeface="Montserrat"/>
              </a:rPr>
              <a:t>Implied pace: 1M ÷ 365</a:t>
            </a:r>
          </a:p>
        </p:txBody>
      </p:sp>
      <p:sp>
        <p:nvSpPr>
          <p:cNvPr id="33" name="Rounded Rectangle 32"/>
          <p:cNvSpPr/>
          <p:nvPr/>
        </p:nvSpPr>
        <p:spPr>
          <a:xfrm>
            <a:off x="6492240" y="4800600"/>
            <a:ext cx="5175504" cy="1371600"/>
          </a:xfrm>
          <a:prstGeom prst="roundRect">
            <a:avLst>
              <a:gd name="adj" fmla="val 4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766560" y="4983480"/>
            <a:ext cx="4663440" cy="1097280"/>
          </a:xfrm>
          <a:prstGeom prst="rect">
            <a:avLst/>
          </a:prstGeom>
          <a:noFill/>
        </p:spPr>
        <p:txBody>
          <a:bodyPr wrap="square" anchor="t" lIns="0" rIns="0" tIns="0" bIns="0">
            <a:spAutoFit/>
          </a:bodyPr>
          <a:lstStyle/>
          <a:p>
            <a:pPr algn="l">
              <a:lnSpc>
                <a:spcPct val="120000"/>
              </a:lnSpc>
              <a:spcBef>
                <a:spcPts val="0"/>
              </a:spcBef>
              <a:spcAft>
                <a:spcPts val="300"/>
              </a:spcAft>
            </a:pPr>
            <a:r>
              <a:rPr sz="1000" b="1" i="0" spc="150">
                <a:solidFill>
                  <a:srgbClr val="E7BBC0"/>
                </a:solidFill>
                <a:latin typeface="Montserrat"/>
              </a:rPr>
              <a:t>THE ASK</a:t>
            </a:r>
          </a:p>
          <a:p>
            <a:pPr algn="l">
              <a:lnSpc>
                <a:spcPct val="120000"/>
              </a:lnSpc>
              <a:spcBef>
                <a:spcPts val="0"/>
              </a:spcBef>
              <a:spcAft>
                <a:spcPts val="300"/>
              </a:spcAft>
            </a:pPr>
            <a:r>
              <a:rPr sz="1200" b="0" i="0">
                <a:solidFill>
                  <a:srgbClr val="FBF6F1"/>
                </a:solidFill>
                <a:latin typeface="Montserrat"/>
              </a:rPr>
              <a:t>A dedicated growth squad + </a:t>
            </a:r>
            <a:r>
              <a:rPr sz="1200" b="1" i="0">
                <a:solidFill>
                  <a:srgbClr val="E7BBC0"/>
                </a:solidFill>
                <a:latin typeface="Montserrat"/>
              </a:rPr>
              <a:t>₱400K/mo</a:t>
            </a:r>
            <a:r>
              <a:rPr sz="1200" b="0" i="0">
                <a:solidFill>
                  <a:srgbClr val="FBF6F1"/>
                </a:solidFill>
                <a:latin typeface="Montserrat"/>
              </a:rPr>
              <a:t> paid amplification + a</a:t>
            </a:r>
          </a:p>
          <a:p>
            <a:pPr algn="l">
              <a:lnSpc>
                <a:spcPct val="120000"/>
              </a:lnSpc>
              <a:spcBef>
                <a:spcPts val="0"/>
              </a:spcBef>
              <a:spcAft>
                <a:spcPts val="300"/>
              </a:spcAft>
            </a:pPr>
            <a:r>
              <a:rPr sz="1200" b="0" i="0">
                <a:solidFill>
                  <a:srgbClr val="FBF6F1"/>
                </a:solidFill>
                <a:latin typeface="Montserrat"/>
              </a:rPr>
              <a:t>creator engine of ~36 partners/mo. 6-month sprint, July–December.</a:t>
            </a:r>
          </a:p>
        </p:txBody>
      </p:sp>
      <p:sp>
        <p:nvSpPr>
          <p:cNvPr id="35" name="Rectangle 34"/>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37" name="TextBox 36"/>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02 / 29</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CONTENT ENGINE</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Built for distribution, not just output</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7863837" cy="4434828"/>
        </p:xfrm>
        <a:graphic>
          <a:graphicData uri="http://schemas.openxmlformats.org/drawingml/2006/table">
            <a:tbl>
              <a:tblPr>
                <a:tableStyleId>{5C22544A-7EE6-4342-B048-85BDC9FD1C3A}</a:tableStyleId>
              </a:tblPr>
              <a:tblGrid>
                <a:gridCol w="2497925"/>
                <a:gridCol w="925157"/>
                <a:gridCol w="740126"/>
                <a:gridCol w="740126"/>
                <a:gridCol w="740126"/>
                <a:gridCol w="832641"/>
                <a:gridCol w="1387736"/>
              </a:tblGrid>
              <a:tr h="369569">
                <a:tc>
                  <a:txBody>
                    <a:bodyPr wrap="square"/>
                    <a:lstStyle/>
                    <a:p>
                      <a:pPr algn="l"/>
                      <a:r>
                        <a:rPr sz="900" b="1">
                          <a:solidFill>
                            <a:srgbClr val="FFFFFF"/>
                          </a:solidFill>
                          <a:latin typeface="Montserrat"/>
                        </a:rPr>
                        <a:t>Content type</a:t>
                      </a:r>
                    </a:p>
                  </a:txBody>
                  <a:tcPr marL="91440" marR="73152" marT="36576" marB="36576" anchor="ctr">
                    <a:solidFill>
                      <a:srgbClr val="4A2C3A"/>
                    </a:solidFill>
                  </a:tcPr>
                </a:tc>
                <a:tc>
                  <a:txBody>
                    <a:bodyPr wrap="square"/>
                    <a:lstStyle/>
                    <a:p>
                      <a:pPr algn="ctr"/>
                      <a:r>
                        <a:rPr sz="900" b="1">
                          <a:solidFill>
                            <a:srgbClr val="FFFFFF"/>
                          </a:solidFill>
                          <a:latin typeface="Montserrat"/>
                        </a:rPr>
                        <a:t>Weekly target</a:t>
                      </a:r>
                    </a:p>
                  </a:txBody>
                  <a:tcPr marL="91440" marR="73152" marT="36576" marB="36576" anchor="ctr">
                    <a:solidFill>
                      <a:srgbClr val="4A2C3A"/>
                    </a:solidFill>
                  </a:tcPr>
                </a:tc>
                <a:tc>
                  <a:txBody>
                    <a:bodyPr wrap="square"/>
                    <a:lstStyle/>
                    <a:p>
                      <a:pPr algn="ctr"/>
                      <a:r>
                        <a:rPr sz="900" b="1">
                          <a:solidFill>
                            <a:srgbClr val="FFFFFF"/>
                          </a:solidFill>
                          <a:latin typeface="Montserrat"/>
                        </a:rPr>
                        <a:t>Reach</a:t>
                      </a:r>
                    </a:p>
                  </a:txBody>
                  <a:tcPr marL="91440" marR="73152" marT="36576" marB="36576" anchor="ctr">
                    <a:solidFill>
                      <a:srgbClr val="4A2C3A"/>
                    </a:solidFill>
                  </a:tcPr>
                </a:tc>
                <a:tc>
                  <a:txBody>
                    <a:bodyPr wrap="square"/>
                    <a:lstStyle/>
                    <a:p>
                      <a:pPr algn="ctr"/>
                      <a:r>
                        <a:rPr sz="900" b="1">
                          <a:solidFill>
                            <a:srgbClr val="FFFFFF"/>
                          </a:solidFill>
                          <a:latin typeface="Montserrat"/>
                        </a:rPr>
                        <a:t>Share</a:t>
                      </a:r>
                    </a:p>
                  </a:txBody>
                  <a:tcPr marL="91440" marR="73152" marT="36576" marB="36576" anchor="ctr">
                    <a:solidFill>
                      <a:srgbClr val="4A2C3A"/>
                    </a:solidFill>
                  </a:tcPr>
                </a:tc>
                <a:tc>
                  <a:txBody>
                    <a:bodyPr wrap="square"/>
                    <a:lstStyle/>
                    <a:p>
                      <a:pPr algn="ctr"/>
                      <a:r>
                        <a:rPr sz="900" b="1">
                          <a:solidFill>
                            <a:srgbClr val="FFFFFF"/>
                          </a:solidFill>
                          <a:latin typeface="Montserrat"/>
                        </a:rPr>
                        <a:t>Save</a:t>
                      </a:r>
                    </a:p>
                  </a:txBody>
                  <a:tcPr marL="91440" marR="73152" marT="36576" marB="36576" anchor="ctr">
                    <a:solidFill>
                      <a:srgbClr val="4A2C3A"/>
                    </a:solidFill>
                  </a:tcPr>
                </a:tc>
                <a:tc>
                  <a:txBody>
                    <a:bodyPr wrap="square"/>
                    <a:lstStyle/>
                    <a:p>
                      <a:pPr algn="ctr"/>
                      <a:r>
                        <a:rPr sz="900" b="1">
                          <a:solidFill>
                            <a:srgbClr val="FFFFFF"/>
                          </a:solidFill>
                          <a:latin typeface="Montserrat"/>
                        </a:rPr>
                        <a:t>Convert</a:t>
                      </a:r>
                    </a:p>
                  </a:txBody>
                  <a:tcPr marL="91440" marR="73152" marT="36576" marB="36576" anchor="ctr">
                    <a:solidFill>
                      <a:srgbClr val="4A2C3A"/>
                    </a:solidFill>
                  </a:tcPr>
                </a:tc>
                <a:tc>
                  <a:txBody>
                    <a:bodyPr wrap="square"/>
                    <a:lstStyle/>
                    <a:p>
                      <a:pPr algn="ctr"/>
                      <a:r>
                        <a:rPr sz="900" b="1">
                          <a:solidFill>
                            <a:srgbClr val="FFFFFF"/>
                          </a:solidFill>
                          <a:latin typeface="Montserrat"/>
                        </a:rPr>
                        <a:t>Growth role</a:t>
                      </a:r>
                    </a:p>
                  </a:txBody>
                  <a:tcPr marL="91440" marR="73152" marT="36576" marB="36576" anchor="ctr">
                    <a:solidFill>
                      <a:srgbClr val="4A2C3A"/>
                    </a:solidFill>
                  </a:tcPr>
                </a:tc>
              </a:tr>
              <a:tr h="369569">
                <a:tc>
                  <a:txBody>
                    <a:bodyPr wrap="square"/>
                    <a:lstStyle/>
                    <a:p>
                      <a:pPr algn="l"/>
                      <a:r>
                        <a:rPr sz="919" b="0">
                          <a:solidFill>
                            <a:srgbClr val="2B2228"/>
                          </a:solidFill>
                          <a:latin typeface="Montserrat"/>
                        </a:rPr>
                        <a:t>Educational / ingredient science</a:t>
                      </a:r>
                    </a:p>
                  </a:txBody>
                  <a:tcPr marL="91440" marR="73152" marT="36576" marB="36576" anchor="ctr">
                    <a:solidFill>
                      <a:srgbClr val="FBF6F1"/>
                    </a:solidFill>
                  </a:tcPr>
                </a:tc>
                <a:tc>
                  <a:txBody>
                    <a:bodyPr wrap="square"/>
                    <a:lstStyle/>
                    <a:p>
                      <a:pPr algn="ctr"/>
                      <a:r>
                        <a:rPr sz="919" b="0">
                          <a:solidFill>
                            <a:srgbClr val="2B2228"/>
                          </a:solidFill>
                          <a:latin typeface="Montserrat"/>
                        </a:rPr>
                        <a:t>4</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Authority</a:t>
                      </a:r>
                    </a:p>
                  </a:txBody>
                  <a:tcPr marL="91440" marR="73152" marT="36576" marB="36576" anchor="ctr">
                    <a:solidFill>
                      <a:srgbClr val="FBF6F1"/>
                    </a:solidFill>
                  </a:tcPr>
                </a:tc>
              </a:tr>
              <a:tr h="369569">
                <a:tc>
                  <a:txBody>
                    <a:bodyPr wrap="square"/>
                    <a:lstStyle/>
                    <a:p>
                      <a:pPr algn="l"/>
                      <a:r>
                        <a:rPr sz="919" b="0">
                          <a:solidFill>
                            <a:srgbClr val="2B2228"/>
                          </a:solidFill>
                          <a:latin typeface="Montserrat"/>
                        </a:rPr>
                        <a:t>Skincare myths</a:t>
                      </a:r>
                    </a:p>
                  </a:txBody>
                  <a:tcPr marL="91440" marR="73152" marT="36576" marB="36576" anchor="ctr">
                    <a:solidFill>
                      <a:srgbClr val="FFFFFF"/>
                    </a:solidFill>
                  </a:tcPr>
                </a:tc>
                <a:tc>
                  <a:txBody>
                    <a:bodyPr wrap="square"/>
                    <a:lstStyle/>
                    <a:p>
                      <a:pPr algn="ctr"/>
                      <a:r>
                        <a:rPr sz="919" b="0">
                          <a:solidFill>
                            <a:srgbClr val="2B2228"/>
                          </a:solidFill>
                          <a:latin typeface="Montserrat"/>
                        </a:rPr>
                        <a:t>3</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Med</a:t>
                      </a:r>
                    </a:p>
                  </a:txBody>
                  <a:tcPr marL="91440" marR="73152" marT="36576" marB="36576" anchor="ctr">
                    <a:solidFill>
                      <a:srgbClr val="FFFFFF"/>
                    </a:solidFill>
                  </a:tcPr>
                </a:tc>
                <a:tc>
                  <a:txBody>
                    <a:bodyPr wrap="square"/>
                    <a:lstStyle/>
                    <a:p>
                      <a:pPr algn="ctr"/>
                      <a:r>
                        <a:rPr sz="919" b="0">
                          <a:solidFill>
                            <a:srgbClr val="2B2228"/>
                          </a:solidFill>
                          <a:latin typeface="Montserrat"/>
                        </a:rPr>
                        <a:t>Low</a:t>
                      </a:r>
                    </a:p>
                  </a:txBody>
                  <a:tcPr marL="91440" marR="73152" marT="36576" marB="36576" anchor="ctr">
                    <a:solidFill>
                      <a:srgbClr val="FFFFFF"/>
                    </a:solidFill>
                  </a:tcPr>
                </a:tc>
                <a:tc>
                  <a:txBody>
                    <a:bodyPr wrap="square"/>
                    <a:lstStyle/>
                    <a:p>
                      <a:pPr algn="ctr"/>
                      <a:r>
                        <a:rPr sz="919" b="0">
                          <a:solidFill>
                            <a:srgbClr val="2B2228"/>
                          </a:solidFill>
                          <a:latin typeface="Montserrat"/>
                        </a:rPr>
                        <a:t>Reach + shares</a:t>
                      </a:r>
                    </a:p>
                  </a:txBody>
                  <a:tcPr marL="91440" marR="73152" marT="36576" marB="36576" anchor="ctr">
                    <a:solidFill>
                      <a:srgbClr val="FFFFFF"/>
                    </a:solidFill>
                  </a:tcPr>
                </a:tc>
              </a:tr>
              <a:tr h="369569">
                <a:tc>
                  <a:txBody>
                    <a:bodyPr wrap="square"/>
                    <a:lstStyle/>
                    <a:p>
                      <a:pPr algn="l"/>
                      <a:r>
                        <a:rPr sz="919" b="0">
                          <a:solidFill>
                            <a:srgbClr val="2B2228"/>
                          </a:solidFill>
                          <a:latin typeface="Montserrat"/>
                        </a:rPr>
                        <a:t>Skincare mistakes</a:t>
                      </a:r>
                    </a:p>
                  </a:txBody>
                  <a:tcPr marL="91440" marR="73152" marT="36576" marB="36576" anchor="ctr">
                    <a:solidFill>
                      <a:srgbClr val="FBF6F1"/>
                    </a:solidFill>
                  </a:tcPr>
                </a:tc>
                <a:tc>
                  <a:txBody>
                    <a:bodyPr wrap="square"/>
                    <a:lstStyle/>
                    <a:p>
                      <a:pPr algn="ctr"/>
                      <a:r>
                        <a:rPr sz="919" b="0">
                          <a:solidFill>
                            <a:srgbClr val="2B2228"/>
                          </a:solidFill>
                          <a:latin typeface="Montserrat"/>
                        </a:rPr>
                        <a:t>3</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Reach + saves</a:t>
                      </a:r>
                    </a:p>
                  </a:txBody>
                  <a:tcPr marL="91440" marR="73152" marT="36576" marB="36576" anchor="ctr">
                    <a:solidFill>
                      <a:srgbClr val="FBF6F1"/>
                    </a:solidFill>
                  </a:tcPr>
                </a:tc>
              </a:tr>
              <a:tr h="369569">
                <a:tc>
                  <a:txBody>
                    <a:bodyPr wrap="square"/>
                    <a:lstStyle/>
                    <a:p>
                      <a:pPr algn="l"/>
                      <a:r>
                        <a:rPr sz="919" b="0">
                          <a:solidFill>
                            <a:srgbClr val="2B2228"/>
                          </a:solidFill>
                          <a:latin typeface="Montserrat"/>
                        </a:rPr>
                        <a:t>Expert reactions / trend-jacks</a:t>
                      </a:r>
                    </a:p>
                  </a:txBody>
                  <a:tcPr marL="91440" marR="73152" marT="36576" marB="36576" anchor="ctr">
                    <a:solidFill>
                      <a:srgbClr val="FFFFFF"/>
                    </a:solidFill>
                  </a:tcPr>
                </a:tc>
                <a:tc>
                  <a:txBody>
                    <a:bodyPr wrap="square"/>
                    <a:lstStyle/>
                    <a:p>
                      <a:pPr algn="ctr"/>
                      <a:r>
                        <a:rPr sz="919" b="0">
                          <a:solidFill>
                            <a:srgbClr val="2B2228"/>
                          </a:solidFill>
                          <a:latin typeface="Montserrat"/>
                        </a:rPr>
                        <a:t>4</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Med</a:t>
                      </a:r>
                    </a:p>
                  </a:txBody>
                  <a:tcPr marL="91440" marR="73152" marT="36576" marB="36576" anchor="ctr">
                    <a:solidFill>
                      <a:srgbClr val="FFFFFF"/>
                    </a:solidFill>
                  </a:tcPr>
                </a:tc>
                <a:tc>
                  <a:txBody>
                    <a:bodyPr wrap="square"/>
                    <a:lstStyle/>
                    <a:p>
                      <a:pPr algn="ctr"/>
                      <a:r>
                        <a:rPr sz="919" b="0">
                          <a:solidFill>
                            <a:srgbClr val="2B2228"/>
                          </a:solidFill>
                          <a:latin typeface="Montserrat"/>
                        </a:rPr>
                        <a:t>Low</a:t>
                      </a:r>
                    </a:p>
                  </a:txBody>
                  <a:tcPr marL="91440" marR="73152" marT="36576" marB="36576" anchor="ctr">
                    <a:solidFill>
                      <a:srgbClr val="FFFFFF"/>
                    </a:solidFill>
                  </a:tcPr>
                </a:tc>
                <a:tc>
                  <a:txBody>
                    <a:bodyPr wrap="square"/>
                    <a:lstStyle/>
                    <a:p>
                      <a:pPr algn="ctr"/>
                      <a:r>
                        <a:rPr sz="919" b="0">
                          <a:solidFill>
                            <a:srgbClr val="2B2228"/>
                          </a:solidFill>
                          <a:latin typeface="Montserrat"/>
                        </a:rPr>
                        <a:t>Low</a:t>
                      </a:r>
                    </a:p>
                  </a:txBody>
                  <a:tcPr marL="91440" marR="73152" marT="36576" marB="36576" anchor="ctr">
                    <a:solidFill>
                      <a:srgbClr val="FFFFFF"/>
                    </a:solidFill>
                  </a:tcPr>
                </a:tc>
                <a:tc>
                  <a:txBody>
                    <a:bodyPr wrap="square"/>
                    <a:lstStyle/>
                    <a:p>
                      <a:pPr algn="ctr"/>
                      <a:r>
                        <a:rPr sz="919" b="0">
                          <a:solidFill>
                            <a:srgbClr val="2B2228"/>
                          </a:solidFill>
                          <a:latin typeface="Montserrat"/>
                        </a:rPr>
                        <a:t>Discovery</a:t>
                      </a:r>
                    </a:p>
                  </a:txBody>
                  <a:tcPr marL="91440" marR="73152" marT="36576" marB="36576" anchor="ctr">
                    <a:solidFill>
                      <a:srgbClr val="FFFFFF"/>
                    </a:solidFill>
                  </a:tcPr>
                </a:tc>
              </a:tr>
              <a:tr h="369569">
                <a:tc>
                  <a:txBody>
                    <a:bodyPr wrap="square"/>
                    <a:lstStyle/>
                    <a:p>
                      <a:pPr algn="l"/>
                      <a:r>
                        <a:rPr sz="919" b="0">
                          <a:solidFill>
                            <a:srgbClr val="2B2228"/>
                          </a:solidFill>
                          <a:latin typeface="Montserrat"/>
                        </a:rPr>
                        <a:t>Patient stories / before-after</a:t>
                      </a:r>
                    </a:p>
                  </a:txBody>
                  <a:tcPr marL="91440" marR="73152" marT="36576" marB="36576" anchor="ctr">
                    <a:solidFill>
                      <a:srgbClr val="FBF6F1"/>
                    </a:solidFill>
                  </a:tcPr>
                </a:tc>
                <a:tc>
                  <a:txBody>
                    <a:bodyPr wrap="square"/>
                    <a:lstStyle/>
                    <a:p>
                      <a:pPr algn="ctr"/>
                      <a:r>
                        <a:rPr sz="919" b="0">
                          <a:solidFill>
                            <a:srgbClr val="2B2228"/>
                          </a:solidFill>
                          <a:latin typeface="Montserrat"/>
                        </a:rPr>
                        <a:t>2</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Trust + leads</a:t>
                      </a:r>
                    </a:p>
                  </a:txBody>
                  <a:tcPr marL="91440" marR="73152" marT="36576" marB="36576" anchor="ctr">
                    <a:solidFill>
                      <a:srgbClr val="FBF6F1"/>
                    </a:solidFill>
                  </a:tcPr>
                </a:tc>
              </a:tr>
              <a:tr h="369569">
                <a:tc>
                  <a:txBody>
                    <a:bodyPr wrap="square"/>
                    <a:lstStyle/>
                    <a:p>
                      <a:pPr algn="l"/>
                      <a:r>
                        <a:rPr sz="919" b="0">
                          <a:solidFill>
                            <a:srgbClr val="2B2228"/>
                          </a:solidFill>
                          <a:latin typeface="Montserrat"/>
                        </a:rPr>
                        <a:t>Trending / native short video</a:t>
                      </a:r>
                    </a:p>
                  </a:txBody>
                  <a:tcPr marL="91440" marR="73152" marT="36576" marB="36576" anchor="ctr">
                    <a:solidFill>
                      <a:srgbClr val="FFFFFF"/>
                    </a:solidFill>
                  </a:tcPr>
                </a:tc>
                <a:tc>
                  <a:txBody>
                    <a:bodyPr wrap="square"/>
                    <a:lstStyle/>
                    <a:p>
                      <a:pPr algn="ctr"/>
                      <a:r>
                        <a:rPr sz="919" b="0">
                          <a:solidFill>
                            <a:srgbClr val="2B2228"/>
                          </a:solidFill>
                          <a:latin typeface="Montserrat"/>
                        </a:rPr>
                        <a:t>6</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Med</a:t>
                      </a:r>
                    </a:p>
                  </a:txBody>
                  <a:tcPr marL="91440" marR="73152" marT="36576" marB="36576" anchor="ctr">
                    <a:solidFill>
                      <a:srgbClr val="FFFFFF"/>
                    </a:solidFill>
                  </a:tcPr>
                </a:tc>
                <a:tc>
                  <a:txBody>
                    <a:bodyPr wrap="square"/>
                    <a:lstStyle/>
                    <a:p>
                      <a:pPr algn="ctr"/>
                      <a:r>
                        <a:rPr sz="919" b="0">
                          <a:solidFill>
                            <a:srgbClr val="2B2228"/>
                          </a:solidFill>
                          <a:latin typeface="Montserrat"/>
                        </a:rPr>
                        <a:t>Low</a:t>
                      </a:r>
                    </a:p>
                  </a:txBody>
                  <a:tcPr marL="91440" marR="73152" marT="36576" marB="36576" anchor="ctr">
                    <a:solidFill>
                      <a:srgbClr val="FFFFFF"/>
                    </a:solidFill>
                  </a:tcPr>
                </a:tc>
                <a:tc>
                  <a:txBody>
                    <a:bodyPr wrap="square"/>
                    <a:lstStyle/>
                    <a:p>
                      <a:pPr algn="ctr"/>
                      <a:r>
                        <a:rPr sz="919" b="0">
                          <a:solidFill>
                            <a:srgbClr val="2B2228"/>
                          </a:solidFill>
                          <a:latin typeface="Montserrat"/>
                        </a:rPr>
                        <a:t>Low</a:t>
                      </a:r>
                    </a:p>
                  </a:txBody>
                  <a:tcPr marL="91440" marR="73152" marT="36576" marB="36576" anchor="ctr">
                    <a:solidFill>
                      <a:srgbClr val="FFFFFF"/>
                    </a:solidFill>
                  </a:tcPr>
                </a:tc>
                <a:tc>
                  <a:txBody>
                    <a:bodyPr wrap="square"/>
                    <a:lstStyle/>
                    <a:p>
                      <a:pPr algn="ctr"/>
                      <a:r>
                        <a:rPr sz="919" b="0">
                          <a:solidFill>
                            <a:srgbClr val="2B2228"/>
                          </a:solidFill>
                          <a:latin typeface="Montserrat"/>
                        </a:rPr>
                        <a:t>Discovery</a:t>
                      </a:r>
                    </a:p>
                  </a:txBody>
                  <a:tcPr marL="91440" marR="73152" marT="36576" marB="36576" anchor="ctr">
                    <a:solidFill>
                      <a:srgbClr val="FFFFFF"/>
                    </a:solidFill>
                  </a:tcPr>
                </a:tc>
              </a:tr>
              <a:tr h="369569">
                <a:tc>
                  <a:txBody>
                    <a:bodyPr wrap="square"/>
                    <a:lstStyle/>
                    <a:p>
                      <a:pPr algn="l"/>
                      <a:r>
                        <a:rPr sz="919" b="0">
                          <a:solidFill>
                            <a:srgbClr val="2B2228"/>
                          </a:solidFill>
                          <a:latin typeface="Montserrat"/>
                        </a:rPr>
                        <a:t>Community / UGC reposts</a:t>
                      </a:r>
                    </a:p>
                  </a:txBody>
                  <a:tcPr marL="91440" marR="73152" marT="36576" marB="36576" anchor="ctr">
                    <a:solidFill>
                      <a:srgbClr val="FBF6F1"/>
                    </a:solidFill>
                  </a:tcPr>
                </a:tc>
                <a:tc>
                  <a:txBody>
                    <a:bodyPr wrap="square"/>
                    <a:lstStyle/>
                    <a:p>
                      <a:pPr algn="ctr"/>
                      <a:r>
                        <a:rPr sz="919" b="0">
                          <a:solidFill>
                            <a:srgbClr val="2B2228"/>
                          </a:solidFill>
                          <a:latin typeface="Montserrat"/>
                        </a:rPr>
                        <a:t>4</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Flywheel</a:t>
                      </a:r>
                    </a:p>
                  </a:txBody>
                  <a:tcPr marL="91440" marR="73152" marT="36576" marB="36576" anchor="ctr">
                    <a:solidFill>
                      <a:srgbClr val="FBF6F1"/>
                    </a:solidFill>
                  </a:tcPr>
                </a:tc>
              </a:tr>
              <a:tr h="369569">
                <a:tc>
                  <a:txBody>
                    <a:bodyPr wrap="square"/>
                    <a:lstStyle/>
                    <a:p>
                      <a:pPr algn="l"/>
                      <a:r>
                        <a:rPr sz="919" b="0">
                          <a:solidFill>
                            <a:srgbClr val="2B2228"/>
                          </a:solidFill>
                          <a:latin typeface="Montserrat"/>
                        </a:rPr>
                        <a:t>Collaboration / creator</a:t>
                      </a:r>
                    </a:p>
                  </a:txBody>
                  <a:tcPr marL="91440" marR="73152" marT="36576" marB="36576" anchor="ctr">
                    <a:solidFill>
                      <a:srgbClr val="FFFFFF"/>
                    </a:solidFill>
                  </a:tcPr>
                </a:tc>
                <a:tc>
                  <a:txBody>
                    <a:bodyPr wrap="square"/>
                    <a:lstStyle/>
                    <a:p>
                      <a:pPr algn="ctr"/>
                      <a:r>
                        <a:rPr sz="919" b="0">
                          <a:solidFill>
                            <a:srgbClr val="2B2228"/>
                          </a:solidFill>
                          <a:latin typeface="Montserrat"/>
                        </a:rPr>
                        <a:t>3</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Low</a:t>
                      </a:r>
                    </a:p>
                  </a:txBody>
                  <a:tcPr marL="91440" marR="73152" marT="36576" marB="36576" anchor="ctr">
                    <a:solidFill>
                      <a:srgbClr val="FFFFFF"/>
                    </a:solidFill>
                  </a:tcPr>
                </a:tc>
                <a:tc>
                  <a:txBody>
                    <a:bodyPr wrap="square"/>
                    <a:lstStyle/>
                    <a:p>
                      <a:pPr algn="ctr"/>
                      <a:r>
                        <a:rPr sz="919" b="0">
                          <a:solidFill>
                            <a:srgbClr val="2B2228"/>
                          </a:solidFill>
                          <a:latin typeface="Montserrat"/>
                        </a:rPr>
                        <a:t>Med</a:t>
                      </a:r>
                    </a:p>
                  </a:txBody>
                  <a:tcPr marL="91440" marR="73152" marT="36576" marB="36576" anchor="ctr">
                    <a:solidFill>
                      <a:srgbClr val="FFFFFF"/>
                    </a:solidFill>
                  </a:tcPr>
                </a:tc>
                <a:tc>
                  <a:txBody>
                    <a:bodyPr wrap="square"/>
                    <a:lstStyle/>
                    <a:p>
                      <a:pPr algn="ctr"/>
                      <a:r>
                        <a:rPr sz="919" b="0">
                          <a:solidFill>
                            <a:srgbClr val="2B2228"/>
                          </a:solidFill>
                          <a:latin typeface="Montserrat"/>
                        </a:rPr>
                        <a:t>New audiences</a:t>
                      </a:r>
                    </a:p>
                  </a:txBody>
                  <a:tcPr marL="91440" marR="73152" marT="36576" marB="36576" anchor="ctr">
                    <a:solidFill>
                      <a:srgbClr val="FFFFFF"/>
                    </a:solidFill>
                  </a:tcPr>
                </a:tc>
              </a:tr>
              <a:tr h="369569">
                <a:tc>
                  <a:txBody>
                    <a:bodyPr wrap="square"/>
                    <a:lstStyle/>
                    <a:p>
                      <a:pPr algn="l"/>
                      <a:r>
                        <a:rPr sz="919" b="0">
                          <a:solidFill>
                            <a:srgbClr val="2B2228"/>
                          </a:solidFill>
                          <a:latin typeface="Montserrat"/>
                        </a:rPr>
                        <a:t>Live sessions / Q&amp;A</a:t>
                      </a:r>
                    </a:p>
                  </a:txBody>
                  <a:tcPr marL="91440" marR="73152" marT="36576" marB="36576" anchor="ctr">
                    <a:solidFill>
                      <a:srgbClr val="FBF6F1"/>
                    </a:solidFill>
                  </a:tcPr>
                </a:tc>
                <a:tc>
                  <a:txBody>
                    <a:bodyPr wrap="square"/>
                    <a:lstStyle/>
                    <a:p>
                      <a:pPr algn="ctr"/>
                      <a:r>
                        <a:rPr sz="919" b="0">
                          <a:solidFill>
                            <a:srgbClr val="2B2228"/>
                          </a:solidFill>
                          <a:latin typeface="Montserrat"/>
                        </a:rPr>
                        <a:t>1</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Low</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Trust + leads</a:t>
                      </a:r>
                    </a:p>
                  </a:txBody>
                  <a:tcPr marL="91440" marR="73152" marT="36576" marB="36576" anchor="ctr">
                    <a:solidFill>
                      <a:srgbClr val="FBF6F1"/>
                    </a:solidFill>
                  </a:tcPr>
                </a:tc>
              </a:tr>
              <a:tr h="369569">
                <a:tc>
                  <a:txBody>
                    <a:bodyPr wrap="square"/>
                    <a:lstStyle/>
                    <a:p>
                      <a:pPr algn="l"/>
                      <a:r>
                        <a:rPr sz="919" b="0">
                          <a:solidFill>
                            <a:srgbClr val="2B2228"/>
                          </a:solidFill>
                          <a:latin typeface="Montserrat"/>
                        </a:rPr>
                        <a:t>FAQ / objection-handling</a:t>
                      </a:r>
                    </a:p>
                  </a:txBody>
                  <a:tcPr marL="91440" marR="73152" marT="36576" marB="36576" anchor="ctr">
                    <a:solidFill>
                      <a:srgbClr val="FFFFFF"/>
                    </a:solidFill>
                  </a:tcPr>
                </a:tc>
                <a:tc>
                  <a:txBody>
                    <a:bodyPr wrap="square"/>
                    <a:lstStyle/>
                    <a:p>
                      <a:pPr algn="ctr"/>
                      <a:r>
                        <a:rPr sz="919" b="0">
                          <a:solidFill>
                            <a:srgbClr val="2B2228"/>
                          </a:solidFill>
                          <a:latin typeface="Montserrat"/>
                        </a:rPr>
                        <a:t>2</a:t>
                      </a:r>
                    </a:p>
                  </a:txBody>
                  <a:tcPr marL="91440" marR="73152" marT="36576" marB="36576" anchor="ctr">
                    <a:solidFill>
                      <a:srgbClr val="FFFFFF"/>
                    </a:solidFill>
                  </a:tcPr>
                </a:tc>
                <a:tc>
                  <a:txBody>
                    <a:bodyPr wrap="square"/>
                    <a:lstStyle/>
                    <a:p>
                      <a:pPr algn="ctr"/>
                      <a:r>
                        <a:rPr sz="919" b="0">
                          <a:solidFill>
                            <a:srgbClr val="2B2228"/>
                          </a:solidFill>
                          <a:latin typeface="Montserrat"/>
                        </a:rPr>
                        <a:t>Low</a:t>
                      </a:r>
                    </a:p>
                  </a:txBody>
                  <a:tcPr marL="91440" marR="73152" marT="36576" marB="36576" anchor="ctr">
                    <a:solidFill>
                      <a:srgbClr val="FFFFFF"/>
                    </a:solidFill>
                  </a:tcPr>
                </a:tc>
                <a:tc>
                  <a:txBody>
                    <a:bodyPr wrap="square"/>
                    <a:lstStyle/>
                    <a:p>
                      <a:pPr algn="ctr"/>
                      <a:r>
                        <a:rPr sz="919" b="0">
                          <a:solidFill>
                            <a:srgbClr val="2B2228"/>
                          </a:solidFill>
                          <a:latin typeface="Montserrat"/>
                        </a:rPr>
                        <a:t>Med</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High</a:t>
                      </a:r>
                    </a:p>
                  </a:txBody>
                  <a:tcPr marL="91440" marR="73152" marT="36576" marB="36576" anchor="ctr">
                    <a:solidFill>
                      <a:srgbClr val="FFFFFF"/>
                    </a:solidFill>
                  </a:tcPr>
                </a:tc>
                <a:tc>
                  <a:txBody>
                    <a:bodyPr wrap="square"/>
                    <a:lstStyle/>
                    <a:p>
                      <a:pPr algn="ctr"/>
                      <a:r>
                        <a:rPr sz="919" b="0">
                          <a:solidFill>
                            <a:srgbClr val="2B2228"/>
                          </a:solidFill>
                          <a:latin typeface="Montserrat"/>
                        </a:rPr>
                        <a:t>Conversion</a:t>
                      </a:r>
                    </a:p>
                  </a:txBody>
                  <a:tcPr marL="91440" marR="73152" marT="36576" marB="36576" anchor="ctr">
                    <a:solidFill>
                      <a:srgbClr val="FFFFFF"/>
                    </a:solidFill>
                  </a:tcPr>
                </a:tc>
              </a:tr>
              <a:tr h="369569">
                <a:tc>
                  <a:txBody>
                    <a:bodyPr wrap="square"/>
                    <a:lstStyle/>
                    <a:p>
                      <a:pPr algn="l"/>
                      <a:r>
                        <a:rPr sz="919" b="0">
                          <a:solidFill>
                            <a:srgbClr val="2B2228"/>
                          </a:solidFill>
                          <a:latin typeface="Montserrat"/>
                        </a:rPr>
                        <a:t>Case studies</a:t>
                      </a:r>
                    </a:p>
                  </a:txBody>
                  <a:tcPr marL="91440" marR="73152" marT="36576" marB="36576" anchor="ctr">
                    <a:solidFill>
                      <a:srgbClr val="FBF6F1"/>
                    </a:solidFill>
                  </a:tcPr>
                </a:tc>
                <a:tc>
                  <a:txBody>
                    <a:bodyPr wrap="square"/>
                    <a:lstStyle/>
                    <a:p>
                      <a:pPr algn="ctr"/>
                      <a:r>
                        <a:rPr sz="919" b="0">
                          <a:solidFill>
                            <a:srgbClr val="2B2228"/>
                          </a:solidFill>
                          <a:latin typeface="Montserrat"/>
                        </a:rPr>
                        <a:t>1</a:t>
                      </a:r>
                    </a:p>
                  </a:txBody>
                  <a:tcPr marL="91440" marR="73152" marT="36576" marB="36576" anchor="ctr">
                    <a:solidFill>
                      <a:srgbClr val="FBF6F1"/>
                    </a:solidFill>
                  </a:tcPr>
                </a:tc>
                <a:tc>
                  <a:txBody>
                    <a:bodyPr wrap="square"/>
                    <a:lstStyle/>
                    <a:p>
                      <a:pPr algn="ctr"/>
                      <a:r>
                        <a:rPr sz="919" b="0">
                          <a:solidFill>
                            <a:srgbClr val="2B2228"/>
                          </a:solidFill>
                          <a:latin typeface="Montserrat"/>
                        </a:rPr>
                        <a:t>Low</a:t>
                      </a:r>
                    </a:p>
                  </a:txBody>
                  <a:tcPr marL="91440" marR="73152" marT="36576" marB="36576" anchor="ctr">
                    <a:solidFill>
                      <a:srgbClr val="FBF6F1"/>
                    </a:solidFill>
                  </a:tcPr>
                </a:tc>
                <a:tc>
                  <a:txBody>
                    <a:bodyPr wrap="square"/>
                    <a:lstStyle/>
                    <a:p>
                      <a:pPr algn="ctr"/>
                      <a:r>
                        <a:rPr sz="919" b="0">
                          <a:solidFill>
                            <a:srgbClr val="2B2228"/>
                          </a:solidFill>
                          <a:latin typeface="Montserrat"/>
                        </a:rPr>
                        <a:t>Med</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High</a:t>
                      </a:r>
                    </a:p>
                  </a:txBody>
                  <a:tcPr marL="91440" marR="73152" marT="36576" marB="36576" anchor="ctr">
                    <a:solidFill>
                      <a:srgbClr val="FBF6F1"/>
                    </a:solidFill>
                  </a:tcPr>
                </a:tc>
                <a:tc>
                  <a:txBody>
                    <a:bodyPr wrap="square"/>
                    <a:lstStyle/>
                    <a:p>
                      <a:pPr algn="ctr"/>
                      <a:r>
                        <a:rPr sz="919" b="0">
                          <a:solidFill>
                            <a:srgbClr val="2B2228"/>
                          </a:solidFill>
                          <a:latin typeface="Montserrat"/>
                        </a:rPr>
                        <a:t>Authority + leads</a:t>
                      </a:r>
                    </a:p>
                  </a:txBody>
                  <a:tcPr marL="91440" marR="73152" marT="36576" marB="36576" anchor="ctr">
                    <a:solidFill>
                      <a:srgbClr val="FBF6F1"/>
                    </a:solidFill>
                  </a:tcPr>
                </a:tc>
              </a:tr>
            </a:tbl>
          </a:graphicData>
        </a:graphic>
      </p:graphicFrame>
      <p:sp>
        <p:nvSpPr>
          <p:cNvPr id="7" name="Rounded Rectangle 6"/>
          <p:cNvSpPr/>
          <p:nvPr/>
        </p:nvSpPr>
        <p:spPr>
          <a:xfrm>
            <a:off x="8732520" y="1737360"/>
            <a:ext cx="2926080" cy="4434840"/>
          </a:xfrm>
          <a:prstGeom prst="roundRect">
            <a:avLst>
              <a:gd name="adj" fmla="val 4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961120" y="1920240"/>
            <a:ext cx="246888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00">
                <a:solidFill>
                  <a:srgbClr val="E7BBC0"/>
                </a:solidFill>
                <a:latin typeface="Montserrat"/>
              </a:rPr>
              <a:t>THE 70/20/10</a:t>
            </a:r>
          </a:p>
        </p:txBody>
      </p:sp>
      <p:sp>
        <p:nvSpPr>
          <p:cNvPr id="9" name="TextBox 8"/>
          <p:cNvSpPr txBox="1"/>
          <p:nvPr/>
        </p:nvSpPr>
        <p:spPr>
          <a:xfrm>
            <a:off x="8961120" y="2331720"/>
            <a:ext cx="2514600" cy="2377440"/>
          </a:xfrm>
          <a:prstGeom prst="rect">
            <a:avLst/>
          </a:prstGeom>
          <a:noFill/>
        </p:spPr>
        <p:txBody>
          <a:bodyPr wrap="square" lIns="0" rIns="0" tIns="0" bIns="0">
            <a:spAutoFit/>
          </a:bodyPr>
          <a:lstStyle/>
          <a:p>
            <a:pPr>
              <a:lnSpc>
                <a:spcPct val="108000"/>
              </a:lnSpc>
              <a:spcAft>
                <a:spcPts val="1000"/>
              </a:spcAft>
            </a:pPr>
            <a:r>
              <a:rPr sz="1000" b="1">
                <a:solidFill>
                  <a:srgbClr val="E7BBC0"/>
                </a:solidFill>
                <a:latin typeface="Montserrat"/>
              </a:rPr>
              <a:t>—  </a:t>
            </a:r>
            <a:r>
              <a:rPr sz="1000" b="1">
                <a:solidFill>
                  <a:srgbClr val="FBF6F1"/>
                </a:solidFill>
                <a:latin typeface="Montserrat"/>
              </a:rPr>
              <a:t>70% reach: </a:t>
            </a:r>
            <a:r>
              <a:rPr sz="1000">
                <a:solidFill>
                  <a:srgbClr val="FBF6F1"/>
                </a:solidFill>
                <a:latin typeface="Montserrat"/>
              </a:rPr>
              <a:t>myths, mistakes, trends, native short video.</a:t>
            </a:r>
          </a:p>
          <a:p>
            <a:pPr>
              <a:lnSpc>
                <a:spcPct val="108000"/>
              </a:lnSpc>
              <a:spcAft>
                <a:spcPts val="1000"/>
              </a:spcAft>
            </a:pPr>
            <a:r>
              <a:rPr sz="1000" b="1">
                <a:solidFill>
                  <a:srgbClr val="E7BBC0"/>
                </a:solidFill>
                <a:latin typeface="Montserrat"/>
              </a:rPr>
              <a:t>—  </a:t>
            </a:r>
            <a:r>
              <a:rPr sz="1000" b="1">
                <a:solidFill>
                  <a:srgbClr val="FBF6F1"/>
                </a:solidFill>
                <a:latin typeface="Montserrat"/>
              </a:rPr>
              <a:t>20% community: </a:t>
            </a:r>
            <a:r>
              <a:rPr sz="1000">
                <a:solidFill>
                  <a:srgbClr val="FBF6F1"/>
                </a:solidFill>
                <a:latin typeface="Montserrat"/>
              </a:rPr>
              <a:t>UGC, lives, creator collabs.</a:t>
            </a:r>
          </a:p>
          <a:p>
            <a:pPr>
              <a:lnSpc>
                <a:spcPct val="108000"/>
              </a:lnSpc>
              <a:spcAft>
                <a:spcPts val="1000"/>
              </a:spcAft>
            </a:pPr>
            <a:r>
              <a:rPr sz="1000" b="1">
                <a:solidFill>
                  <a:srgbClr val="E7BBC0"/>
                </a:solidFill>
                <a:latin typeface="Montserrat"/>
              </a:rPr>
              <a:t>—  </a:t>
            </a:r>
            <a:r>
              <a:rPr sz="1000" b="1">
                <a:solidFill>
                  <a:srgbClr val="FBF6F1"/>
                </a:solidFill>
                <a:latin typeface="Montserrat"/>
              </a:rPr>
              <a:t>10% convert: </a:t>
            </a:r>
            <a:r>
              <a:rPr sz="1000">
                <a:solidFill>
                  <a:srgbClr val="FBF6F1"/>
                </a:solidFill>
                <a:latin typeface="Montserrat"/>
              </a:rPr>
              <a:t>FAQs, case studies, before/after.</a:t>
            </a:r>
          </a:p>
        </p:txBody>
      </p:sp>
      <p:sp>
        <p:nvSpPr>
          <p:cNvPr id="10" name="TextBox 9"/>
          <p:cNvSpPr txBox="1"/>
          <p:nvPr/>
        </p:nvSpPr>
        <p:spPr>
          <a:xfrm>
            <a:off x="8961120" y="4892040"/>
            <a:ext cx="2514600" cy="1097280"/>
          </a:xfrm>
          <a:prstGeom prst="rect">
            <a:avLst/>
          </a:prstGeom>
          <a:noFill/>
        </p:spPr>
        <p:txBody>
          <a:bodyPr wrap="square" anchor="t" lIns="0" rIns="0" tIns="0" bIns="0">
            <a:spAutoFit/>
          </a:bodyPr>
          <a:lstStyle/>
          <a:p>
            <a:pPr algn="l">
              <a:lnSpc>
                <a:spcPct val="115000"/>
              </a:lnSpc>
              <a:spcBef>
                <a:spcPts val="0"/>
              </a:spcBef>
              <a:spcAft>
                <a:spcPts val="400"/>
              </a:spcAft>
            </a:pPr>
            <a:r>
              <a:rPr sz="1800" b="0" i="0">
                <a:solidFill>
                  <a:srgbClr val="FFFFFF"/>
                </a:solidFill>
                <a:latin typeface="Playfair Display"/>
              </a:rPr>
              <a:t>~33 assets/week</a:t>
            </a:r>
          </a:p>
          <a:p>
            <a:pPr algn="l">
              <a:lnSpc>
                <a:spcPct val="115000"/>
              </a:lnSpc>
              <a:spcBef>
                <a:spcPts val="0"/>
              </a:spcBef>
              <a:spcAft>
                <a:spcPts val="400"/>
              </a:spcAft>
            </a:pPr>
            <a:r>
              <a:rPr sz="950" b="0" i="0">
                <a:solidFill>
                  <a:srgbClr val="F3DDDF"/>
                </a:solidFill>
                <a:latin typeface="Montserrat"/>
              </a:rPr>
              <a:t>mostly repurposed from a small, efficient shoot base.</a:t>
            </a:r>
          </a:p>
        </p:txBody>
      </p:sp>
      <p:sp>
        <p:nvSpPr>
          <p:cNvPr id="11" name="Rectangle 10"/>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3" name="TextBox 12"/>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20 / 29</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CREATOR ECOSYSTEM</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Borrowed audiences = manufactured reach</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7680956" cy="3657598"/>
        </p:xfrm>
        <a:graphic>
          <a:graphicData uri="http://schemas.openxmlformats.org/drawingml/2006/table">
            <a:tbl>
              <a:tblPr>
                <a:tableStyleId>{5C22544A-7EE6-4342-B048-85BDC9FD1C3A}</a:tableStyleId>
              </a:tblPr>
              <a:tblGrid>
                <a:gridCol w="2003728"/>
                <a:gridCol w="834886"/>
                <a:gridCol w="667909"/>
                <a:gridCol w="1252330"/>
                <a:gridCol w="1252330"/>
                <a:gridCol w="1669773"/>
              </a:tblGrid>
              <a:tr h="522514">
                <a:tc>
                  <a:txBody>
                    <a:bodyPr wrap="square"/>
                    <a:lstStyle/>
                    <a:p>
                      <a:pPr algn="l"/>
                      <a:r>
                        <a:rPr sz="940" b="1">
                          <a:solidFill>
                            <a:srgbClr val="FFFFFF"/>
                          </a:solidFill>
                          <a:latin typeface="Montserrat"/>
                        </a:rPr>
                        <a:t>Tier</a:t>
                      </a:r>
                    </a:p>
                  </a:txBody>
                  <a:tcPr marL="91440" marR="73152" marT="36576" marB="36576" anchor="ctr">
                    <a:solidFill>
                      <a:srgbClr val="4A2C3A"/>
                    </a:solidFill>
                  </a:tcPr>
                </a:tc>
                <a:tc>
                  <a:txBody>
                    <a:bodyPr wrap="square"/>
                    <a:lstStyle/>
                    <a:p>
                      <a:pPr algn="ctr"/>
                      <a:r>
                        <a:rPr sz="940" b="1">
                          <a:solidFill>
                            <a:srgbClr val="FFFFFF"/>
                          </a:solidFill>
                          <a:latin typeface="Montserrat"/>
                        </a:rPr>
                        <a:t>Per month</a:t>
                      </a:r>
                    </a:p>
                  </a:txBody>
                  <a:tcPr marL="91440" marR="73152" marT="36576" marB="36576" anchor="ctr">
                    <a:solidFill>
                      <a:srgbClr val="4A2C3A"/>
                    </a:solidFill>
                  </a:tcPr>
                </a:tc>
                <a:tc>
                  <a:txBody>
                    <a:bodyPr wrap="square"/>
                    <a:lstStyle/>
                    <a:p>
                      <a:pPr algn="ctr"/>
                      <a:r>
                        <a:rPr sz="940" b="1">
                          <a:solidFill>
                            <a:srgbClr val="FFFFFF"/>
                          </a:solidFill>
                          <a:latin typeface="Montserrat"/>
                        </a:rPr>
                        <a:t>Posts</a:t>
                      </a:r>
                    </a:p>
                  </a:txBody>
                  <a:tcPr marL="91440" marR="73152" marT="36576" marB="36576" anchor="ctr">
                    <a:solidFill>
                      <a:srgbClr val="4A2C3A"/>
                    </a:solidFill>
                  </a:tcPr>
                </a:tc>
                <a:tc>
                  <a:txBody>
                    <a:bodyPr wrap="square"/>
                    <a:lstStyle/>
                    <a:p>
                      <a:pPr algn="ctr"/>
                      <a:r>
                        <a:rPr sz="940" b="1">
                          <a:solidFill>
                            <a:srgbClr val="FFFFFF"/>
                          </a:solidFill>
                          <a:latin typeface="Montserrat"/>
                        </a:rPr>
                        <a:t>Est. reach/mo</a:t>
                      </a:r>
                    </a:p>
                  </a:txBody>
                  <a:tcPr marL="91440" marR="73152" marT="36576" marB="36576" anchor="ctr">
                    <a:solidFill>
                      <a:srgbClr val="4A2C3A"/>
                    </a:solidFill>
                  </a:tcPr>
                </a:tc>
                <a:tc>
                  <a:txBody>
                    <a:bodyPr wrap="square"/>
                    <a:lstStyle/>
                    <a:p>
                      <a:pPr algn="ctr"/>
                      <a:r>
                        <a:rPr sz="940" b="1">
                          <a:solidFill>
                            <a:srgbClr val="FFFFFF"/>
                          </a:solidFill>
                          <a:latin typeface="Montserrat"/>
                        </a:rPr>
                        <a:t>Rate each (PHP)</a:t>
                      </a:r>
                    </a:p>
                  </a:txBody>
                  <a:tcPr marL="91440" marR="73152" marT="36576" marB="36576" anchor="ctr">
                    <a:solidFill>
                      <a:srgbClr val="4A2C3A"/>
                    </a:solidFill>
                  </a:tcPr>
                </a:tc>
                <a:tc>
                  <a:txBody>
                    <a:bodyPr wrap="square"/>
                    <a:lstStyle/>
                    <a:p>
                      <a:pPr algn="ctr"/>
                      <a:r>
                        <a:rPr sz="940" b="1">
                          <a:solidFill>
                            <a:srgbClr val="FFFFFF"/>
                          </a:solidFill>
                          <a:latin typeface="Montserrat"/>
                        </a:rPr>
                        <a:t>Role</a:t>
                      </a:r>
                    </a:p>
                  </a:txBody>
                  <a:tcPr marL="91440" marR="73152" marT="36576" marB="36576" anchor="ctr">
                    <a:solidFill>
                      <a:srgbClr val="4A2C3A"/>
                    </a:solidFill>
                  </a:tcPr>
                </a:tc>
              </a:tr>
              <a:tr h="522514">
                <a:tc>
                  <a:txBody>
                    <a:bodyPr wrap="square"/>
                    <a:lstStyle/>
                    <a:p>
                      <a:pPr algn="l"/>
                      <a:r>
                        <a:rPr sz="940" b="0">
                          <a:solidFill>
                            <a:srgbClr val="2B2228"/>
                          </a:solidFill>
                          <a:latin typeface="Montserrat"/>
                        </a:rPr>
                        <a:t>Nano (1–10K)</a:t>
                      </a:r>
                    </a:p>
                  </a:txBody>
                  <a:tcPr marL="91440" marR="73152" marT="36576" marB="36576" anchor="ctr">
                    <a:solidFill>
                      <a:srgbClr val="FBF6F1"/>
                    </a:solidFill>
                  </a:tcPr>
                </a:tc>
                <a:tc>
                  <a:txBody>
                    <a:bodyPr wrap="square"/>
                    <a:lstStyle/>
                    <a:p>
                      <a:pPr algn="ctr"/>
                      <a:r>
                        <a:rPr sz="940" b="0">
                          <a:solidFill>
                            <a:srgbClr val="2B2228"/>
                          </a:solidFill>
                          <a:latin typeface="Montserrat"/>
                        </a:rPr>
                        <a:t>20</a:t>
                      </a:r>
                    </a:p>
                  </a:txBody>
                  <a:tcPr marL="91440" marR="73152" marT="36576" marB="36576" anchor="ctr">
                    <a:solidFill>
                      <a:srgbClr val="FBF6F1"/>
                    </a:solidFill>
                  </a:tcPr>
                </a:tc>
                <a:tc>
                  <a:txBody>
                    <a:bodyPr wrap="square"/>
                    <a:lstStyle/>
                    <a:p>
                      <a:pPr algn="ctr"/>
                      <a:r>
                        <a:rPr sz="940" b="0">
                          <a:solidFill>
                            <a:srgbClr val="2B2228"/>
                          </a:solidFill>
                          <a:latin typeface="Montserrat"/>
                        </a:rPr>
                        <a:t>40</a:t>
                      </a:r>
                    </a:p>
                  </a:txBody>
                  <a:tcPr marL="91440" marR="73152" marT="36576" marB="36576" anchor="ctr">
                    <a:solidFill>
                      <a:srgbClr val="FBF6F1"/>
                    </a:solidFill>
                  </a:tcPr>
                </a:tc>
                <a:tc>
                  <a:txBody>
                    <a:bodyPr wrap="square"/>
                    <a:lstStyle/>
                    <a:p>
                      <a:pPr algn="ctr"/>
                      <a:r>
                        <a:rPr sz="940" b="0">
                          <a:solidFill>
                            <a:srgbClr val="2B2228"/>
                          </a:solidFill>
                          <a:latin typeface="Montserrat"/>
                        </a:rPr>
                        <a:t>0.8–1.5M</a:t>
                      </a:r>
                    </a:p>
                  </a:txBody>
                  <a:tcPr marL="91440" marR="73152" marT="36576" marB="36576" anchor="ctr">
                    <a:solidFill>
                      <a:srgbClr val="FBF6F1"/>
                    </a:solidFill>
                  </a:tcPr>
                </a:tc>
                <a:tc>
                  <a:txBody>
                    <a:bodyPr wrap="square"/>
                    <a:lstStyle/>
                    <a:p>
                      <a:pPr algn="ctr"/>
                      <a:r>
                        <a:rPr sz="940" b="0">
                          <a:solidFill>
                            <a:srgbClr val="2B2228"/>
                          </a:solidFill>
                          <a:latin typeface="Montserrat"/>
                        </a:rPr>
                        <a:t>₱500–5K</a:t>
                      </a:r>
                    </a:p>
                  </a:txBody>
                  <a:tcPr marL="91440" marR="73152" marT="36576" marB="36576" anchor="ctr">
                    <a:solidFill>
                      <a:srgbClr val="FBF6F1"/>
                    </a:solidFill>
                  </a:tcPr>
                </a:tc>
                <a:tc>
                  <a:txBody>
                    <a:bodyPr wrap="square"/>
                    <a:lstStyle/>
                    <a:p>
                      <a:pPr algn="ctr"/>
                      <a:r>
                        <a:rPr sz="940" b="0">
                          <a:solidFill>
                            <a:srgbClr val="2B2228"/>
                          </a:solidFill>
                          <a:latin typeface="Montserrat"/>
                        </a:rPr>
                        <a:t>UGC volume, authenticity</a:t>
                      </a:r>
                    </a:p>
                  </a:txBody>
                  <a:tcPr marL="91440" marR="73152" marT="36576" marB="36576" anchor="ctr">
                    <a:solidFill>
                      <a:srgbClr val="FBF6F1"/>
                    </a:solidFill>
                  </a:tcPr>
                </a:tc>
              </a:tr>
              <a:tr h="522514">
                <a:tc>
                  <a:txBody>
                    <a:bodyPr wrap="square"/>
                    <a:lstStyle/>
                    <a:p>
                      <a:pPr algn="l"/>
                      <a:r>
                        <a:rPr sz="940" b="0">
                          <a:solidFill>
                            <a:srgbClr val="2B2228"/>
                          </a:solidFill>
                          <a:latin typeface="Montserrat"/>
                        </a:rPr>
                        <a:t>Micro (10–50K)</a:t>
                      </a:r>
                    </a:p>
                  </a:txBody>
                  <a:tcPr marL="91440" marR="73152" marT="36576" marB="36576" anchor="ctr">
                    <a:solidFill>
                      <a:srgbClr val="FFFFFF"/>
                    </a:solidFill>
                  </a:tcPr>
                </a:tc>
                <a:tc>
                  <a:txBody>
                    <a:bodyPr wrap="square"/>
                    <a:lstStyle/>
                    <a:p>
                      <a:pPr algn="ctr"/>
                      <a:r>
                        <a:rPr sz="940" b="0">
                          <a:solidFill>
                            <a:srgbClr val="2B2228"/>
                          </a:solidFill>
                          <a:latin typeface="Montserrat"/>
                        </a:rPr>
                        <a:t>8</a:t>
                      </a:r>
                    </a:p>
                  </a:txBody>
                  <a:tcPr marL="91440" marR="73152" marT="36576" marB="36576" anchor="ctr">
                    <a:solidFill>
                      <a:srgbClr val="FFFFFF"/>
                    </a:solidFill>
                  </a:tcPr>
                </a:tc>
                <a:tc>
                  <a:txBody>
                    <a:bodyPr wrap="square"/>
                    <a:lstStyle/>
                    <a:p>
                      <a:pPr algn="ctr"/>
                      <a:r>
                        <a:rPr sz="940" b="0">
                          <a:solidFill>
                            <a:srgbClr val="2B2228"/>
                          </a:solidFill>
                          <a:latin typeface="Montserrat"/>
                        </a:rPr>
                        <a:t>16</a:t>
                      </a:r>
                    </a:p>
                  </a:txBody>
                  <a:tcPr marL="91440" marR="73152" marT="36576" marB="36576" anchor="ctr">
                    <a:solidFill>
                      <a:srgbClr val="FFFFFF"/>
                    </a:solidFill>
                  </a:tcPr>
                </a:tc>
                <a:tc>
                  <a:txBody>
                    <a:bodyPr wrap="square"/>
                    <a:lstStyle/>
                    <a:p>
                      <a:pPr algn="ctr"/>
                      <a:r>
                        <a:rPr sz="940" b="0">
                          <a:solidFill>
                            <a:srgbClr val="2B2228"/>
                          </a:solidFill>
                          <a:latin typeface="Montserrat"/>
                        </a:rPr>
                        <a:t>1.5–3M</a:t>
                      </a:r>
                    </a:p>
                  </a:txBody>
                  <a:tcPr marL="91440" marR="73152" marT="36576" marB="36576" anchor="ctr">
                    <a:solidFill>
                      <a:srgbClr val="FFFFFF"/>
                    </a:solidFill>
                  </a:tcPr>
                </a:tc>
                <a:tc>
                  <a:txBody>
                    <a:bodyPr wrap="square"/>
                    <a:lstStyle/>
                    <a:p>
                      <a:pPr algn="ctr"/>
                      <a:r>
                        <a:rPr sz="940" b="0">
                          <a:solidFill>
                            <a:srgbClr val="2B2228"/>
                          </a:solidFill>
                          <a:latin typeface="Montserrat"/>
                        </a:rPr>
                        <a:t>₱5K–20K</a:t>
                      </a:r>
                    </a:p>
                  </a:txBody>
                  <a:tcPr marL="91440" marR="73152" marT="36576" marB="36576" anchor="ctr">
                    <a:solidFill>
                      <a:srgbClr val="FFFFFF"/>
                    </a:solidFill>
                  </a:tcPr>
                </a:tc>
                <a:tc>
                  <a:txBody>
                    <a:bodyPr wrap="square"/>
                    <a:lstStyle/>
                    <a:p>
                      <a:pPr algn="ctr"/>
                      <a:r>
                        <a:rPr sz="940" b="0">
                          <a:solidFill>
                            <a:srgbClr val="2B2228"/>
                          </a:solidFill>
                          <a:latin typeface="Montserrat"/>
                        </a:rPr>
                        <a:t>Trusted niche reach</a:t>
                      </a:r>
                    </a:p>
                  </a:txBody>
                  <a:tcPr marL="91440" marR="73152" marT="36576" marB="36576" anchor="ctr">
                    <a:solidFill>
                      <a:srgbClr val="FFFFFF"/>
                    </a:solidFill>
                  </a:tcPr>
                </a:tc>
              </a:tr>
              <a:tr h="522514">
                <a:tc>
                  <a:txBody>
                    <a:bodyPr wrap="square"/>
                    <a:lstStyle/>
                    <a:p>
                      <a:pPr algn="l"/>
                      <a:r>
                        <a:rPr sz="940" b="0">
                          <a:solidFill>
                            <a:srgbClr val="2B2228"/>
                          </a:solidFill>
                          <a:latin typeface="Montserrat"/>
                        </a:rPr>
                        <a:t>Beauty creators (50–250K)</a:t>
                      </a:r>
                    </a:p>
                  </a:txBody>
                  <a:tcPr marL="91440" marR="73152" marT="36576" marB="36576" anchor="ctr">
                    <a:solidFill>
                      <a:srgbClr val="FBF6F1"/>
                    </a:solidFill>
                  </a:tcPr>
                </a:tc>
                <a:tc>
                  <a:txBody>
                    <a:bodyPr wrap="square"/>
                    <a:lstStyle/>
                    <a:p>
                      <a:pPr algn="ctr"/>
                      <a:r>
                        <a:rPr sz="940" b="0">
                          <a:solidFill>
                            <a:srgbClr val="2B2228"/>
                          </a:solidFill>
                          <a:latin typeface="Montserrat"/>
                        </a:rPr>
                        <a:t>3</a:t>
                      </a:r>
                    </a:p>
                  </a:txBody>
                  <a:tcPr marL="91440" marR="73152" marT="36576" marB="36576" anchor="ctr">
                    <a:solidFill>
                      <a:srgbClr val="FBF6F1"/>
                    </a:solidFill>
                  </a:tcPr>
                </a:tc>
                <a:tc>
                  <a:txBody>
                    <a:bodyPr wrap="square"/>
                    <a:lstStyle/>
                    <a:p>
                      <a:pPr algn="ctr"/>
                      <a:r>
                        <a:rPr sz="940" b="0">
                          <a:solidFill>
                            <a:srgbClr val="2B2228"/>
                          </a:solidFill>
                          <a:latin typeface="Montserrat"/>
                        </a:rPr>
                        <a:t>6</a:t>
                      </a:r>
                    </a:p>
                  </a:txBody>
                  <a:tcPr marL="91440" marR="73152" marT="36576" marB="36576" anchor="ctr">
                    <a:solidFill>
                      <a:srgbClr val="FBF6F1"/>
                    </a:solidFill>
                  </a:tcPr>
                </a:tc>
                <a:tc>
                  <a:txBody>
                    <a:bodyPr wrap="square"/>
                    <a:lstStyle/>
                    <a:p>
                      <a:pPr algn="ctr"/>
                      <a:r>
                        <a:rPr sz="940" b="0">
                          <a:solidFill>
                            <a:srgbClr val="2B2228"/>
                          </a:solidFill>
                          <a:latin typeface="Montserrat"/>
                        </a:rPr>
                        <a:t>2–4M</a:t>
                      </a:r>
                    </a:p>
                  </a:txBody>
                  <a:tcPr marL="91440" marR="73152" marT="36576" marB="36576" anchor="ctr">
                    <a:solidFill>
                      <a:srgbClr val="FBF6F1"/>
                    </a:solidFill>
                  </a:tcPr>
                </a:tc>
                <a:tc>
                  <a:txBody>
                    <a:bodyPr wrap="square"/>
                    <a:lstStyle/>
                    <a:p>
                      <a:pPr algn="ctr"/>
                      <a:r>
                        <a:rPr sz="940" b="0">
                          <a:solidFill>
                            <a:srgbClr val="2B2228"/>
                          </a:solidFill>
                          <a:latin typeface="Montserrat"/>
                        </a:rPr>
                        <a:t>₱15K–50K</a:t>
                      </a:r>
                    </a:p>
                  </a:txBody>
                  <a:tcPr marL="91440" marR="73152" marT="36576" marB="36576" anchor="ctr">
                    <a:solidFill>
                      <a:srgbClr val="FBF6F1"/>
                    </a:solidFill>
                  </a:tcPr>
                </a:tc>
                <a:tc>
                  <a:txBody>
                    <a:bodyPr wrap="square"/>
                    <a:lstStyle/>
                    <a:p>
                      <a:pPr algn="ctr"/>
                      <a:r>
                        <a:rPr sz="940" b="0">
                          <a:solidFill>
                            <a:srgbClr val="2B2228"/>
                          </a:solidFill>
                          <a:latin typeface="Montserrat"/>
                        </a:rPr>
                        <a:t>Aspiration + discovery</a:t>
                      </a:r>
                    </a:p>
                  </a:txBody>
                  <a:tcPr marL="91440" marR="73152" marT="36576" marB="36576" anchor="ctr">
                    <a:solidFill>
                      <a:srgbClr val="FBF6F1"/>
                    </a:solidFill>
                  </a:tcPr>
                </a:tc>
              </a:tr>
              <a:tr h="522514">
                <a:tc>
                  <a:txBody>
                    <a:bodyPr wrap="square"/>
                    <a:lstStyle/>
                    <a:p>
                      <a:pPr algn="l"/>
                      <a:r>
                        <a:rPr sz="940" b="0">
                          <a:solidFill>
                            <a:srgbClr val="2B2228"/>
                          </a:solidFill>
                          <a:latin typeface="Montserrat"/>
                        </a:rPr>
                        <a:t>Derm / health creators</a:t>
                      </a:r>
                    </a:p>
                  </a:txBody>
                  <a:tcPr marL="91440" marR="73152" marT="36576" marB="36576" anchor="ctr">
                    <a:solidFill>
                      <a:srgbClr val="FFFFFF"/>
                    </a:solidFill>
                  </a:tcPr>
                </a:tc>
                <a:tc>
                  <a:txBody>
                    <a:bodyPr wrap="square"/>
                    <a:lstStyle/>
                    <a:p>
                      <a:pPr algn="ctr"/>
                      <a:r>
                        <a:rPr sz="940" b="0">
                          <a:solidFill>
                            <a:srgbClr val="2B2228"/>
                          </a:solidFill>
                          <a:latin typeface="Montserrat"/>
                        </a:rPr>
                        <a:t>2</a:t>
                      </a:r>
                    </a:p>
                  </a:txBody>
                  <a:tcPr marL="91440" marR="73152" marT="36576" marB="36576" anchor="ctr">
                    <a:solidFill>
                      <a:srgbClr val="FFFFFF"/>
                    </a:solidFill>
                  </a:tcPr>
                </a:tc>
                <a:tc>
                  <a:txBody>
                    <a:bodyPr wrap="square"/>
                    <a:lstStyle/>
                    <a:p>
                      <a:pPr algn="ctr"/>
                      <a:r>
                        <a:rPr sz="940" b="0">
                          <a:solidFill>
                            <a:srgbClr val="2B2228"/>
                          </a:solidFill>
                          <a:latin typeface="Montserrat"/>
                        </a:rPr>
                        <a:t>4</a:t>
                      </a:r>
                    </a:p>
                  </a:txBody>
                  <a:tcPr marL="91440" marR="73152" marT="36576" marB="36576" anchor="ctr">
                    <a:solidFill>
                      <a:srgbClr val="FFFFFF"/>
                    </a:solidFill>
                  </a:tcPr>
                </a:tc>
                <a:tc>
                  <a:txBody>
                    <a:bodyPr wrap="square"/>
                    <a:lstStyle/>
                    <a:p>
                      <a:pPr algn="ctr"/>
                      <a:r>
                        <a:rPr sz="940" b="0">
                          <a:solidFill>
                            <a:srgbClr val="2B2228"/>
                          </a:solidFill>
                          <a:latin typeface="Montserrat"/>
                        </a:rPr>
                        <a:t>0.5–1.5M</a:t>
                      </a:r>
                    </a:p>
                  </a:txBody>
                  <a:tcPr marL="91440" marR="73152" marT="36576" marB="36576" anchor="ctr">
                    <a:solidFill>
                      <a:srgbClr val="FFFFFF"/>
                    </a:solidFill>
                  </a:tcPr>
                </a:tc>
                <a:tc>
                  <a:txBody>
                    <a:bodyPr wrap="square"/>
                    <a:lstStyle/>
                    <a:p>
                      <a:pPr algn="ctr"/>
                      <a:r>
                        <a:rPr sz="940" b="0">
                          <a:solidFill>
                            <a:srgbClr val="2B2228"/>
                          </a:solidFill>
                          <a:latin typeface="Montserrat"/>
                        </a:rPr>
                        <a:t>₱15K–50K</a:t>
                      </a:r>
                    </a:p>
                  </a:txBody>
                  <a:tcPr marL="91440" marR="73152" marT="36576" marB="36576" anchor="ctr">
                    <a:solidFill>
                      <a:srgbClr val="FFFFFF"/>
                    </a:solidFill>
                  </a:tcPr>
                </a:tc>
                <a:tc>
                  <a:txBody>
                    <a:bodyPr wrap="square"/>
                    <a:lstStyle/>
                    <a:p>
                      <a:pPr algn="ctr"/>
                      <a:r>
                        <a:rPr sz="940" b="0">
                          <a:solidFill>
                            <a:srgbClr val="2B2228"/>
                          </a:solidFill>
                          <a:latin typeface="Montserrat"/>
                        </a:rPr>
                        <a:t>Credibility + authority</a:t>
                      </a:r>
                    </a:p>
                  </a:txBody>
                  <a:tcPr marL="91440" marR="73152" marT="36576" marB="36576" anchor="ctr">
                    <a:solidFill>
                      <a:srgbClr val="FFFFFF"/>
                    </a:solidFill>
                  </a:tcPr>
                </a:tc>
              </a:tr>
              <a:tr h="522514">
                <a:tc>
                  <a:txBody>
                    <a:bodyPr wrap="square"/>
                    <a:lstStyle/>
                    <a:p>
                      <a:pPr algn="l"/>
                      <a:r>
                        <a:rPr sz="940" b="0">
                          <a:solidFill>
                            <a:srgbClr val="2B2228"/>
                          </a:solidFill>
                          <a:latin typeface="Montserrat"/>
                        </a:rPr>
                        <a:t>Mom / lifestyle creators</a:t>
                      </a:r>
                    </a:p>
                  </a:txBody>
                  <a:tcPr marL="91440" marR="73152" marT="36576" marB="36576" anchor="ctr">
                    <a:solidFill>
                      <a:srgbClr val="FBF6F1"/>
                    </a:solidFill>
                  </a:tcPr>
                </a:tc>
                <a:tc>
                  <a:txBody>
                    <a:bodyPr wrap="square"/>
                    <a:lstStyle/>
                    <a:p>
                      <a:pPr algn="ctr"/>
                      <a:r>
                        <a:rPr sz="940" b="0">
                          <a:solidFill>
                            <a:srgbClr val="2B2228"/>
                          </a:solidFill>
                          <a:latin typeface="Montserrat"/>
                        </a:rPr>
                        <a:t>3</a:t>
                      </a:r>
                    </a:p>
                  </a:txBody>
                  <a:tcPr marL="91440" marR="73152" marT="36576" marB="36576" anchor="ctr">
                    <a:solidFill>
                      <a:srgbClr val="FBF6F1"/>
                    </a:solidFill>
                  </a:tcPr>
                </a:tc>
                <a:tc>
                  <a:txBody>
                    <a:bodyPr wrap="square"/>
                    <a:lstStyle/>
                    <a:p>
                      <a:pPr algn="ctr"/>
                      <a:r>
                        <a:rPr sz="940" b="0">
                          <a:solidFill>
                            <a:srgbClr val="2B2228"/>
                          </a:solidFill>
                          <a:latin typeface="Montserrat"/>
                        </a:rPr>
                        <a:t>6</a:t>
                      </a:r>
                    </a:p>
                  </a:txBody>
                  <a:tcPr marL="91440" marR="73152" marT="36576" marB="36576" anchor="ctr">
                    <a:solidFill>
                      <a:srgbClr val="FBF6F1"/>
                    </a:solidFill>
                  </a:tcPr>
                </a:tc>
                <a:tc>
                  <a:txBody>
                    <a:bodyPr wrap="square"/>
                    <a:lstStyle/>
                    <a:p>
                      <a:pPr algn="ctr"/>
                      <a:r>
                        <a:rPr sz="940" b="0">
                          <a:solidFill>
                            <a:srgbClr val="2B2228"/>
                          </a:solidFill>
                          <a:latin typeface="Montserrat"/>
                        </a:rPr>
                        <a:t>1–2M</a:t>
                      </a:r>
                    </a:p>
                  </a:txBody>
                  <a:tcPr marL="91440" marR="73152" marT="36576" marB="36576" anchor="ctr">
                    <a:solidFill>
                      <a:srgbClr val="FBF6F1"/>
                    </a:solidFill>
                  </a:tcPr>
                </a:tc>
                <a:tc>
                  <a:txBody>
                    <a:bodyPr wrap="square"/>
                    <a:lstStyle/>
                    <a:p>
                      <a:pPr algn="ctr"/>
                      <a:r>
                        <a:rPr sz="940" b="0">
                          <a:solidFill>
                            <a:srgbClr val="2B2228"/>
                          </a:solidFill>
                          <a:latin typeface="Montserrat"/>
                        </a:rPr>
                        <a:t>₱10K–40K</a:t>
                      </a:r>
                    </a:p>
                  </a:txBody>
                  <a:tcPr marL="91440" marR="73152" marT="36576" marB="36576" anchor="ctr">
                    <a:solidFill>
                      <a:srgbClr val="FBF6F1"/>
                    </a:solidFill>
                  </a:tcPr>
                </a:tc>
                <a:tc>
                  <a:txBody>
                    <a:bodyPr wrap="square"/>
                    <a:lstStyle/>
                    <a:p>
                      <a:pPr algn="ctr"/>
                      <a:r>
                        <a:rPr sz="940" b="0">
                          <a:solidFill>
                            <a:srgbClr val="2B2228"/>
                          </a:solidFill>
                          <a:latin typeface="Montserrat"/>
                        </a:rPr>
                        <a:t>Relatability, 35+ trust</a:t>
                      </a:r>
                    </a:p>
                  </a:txBody>
                  <a:tcPr marL="91440" marR="73152" marT="36576" marB="36576" anchor="ctr">
                    <a:solidFill>
                      <a:srgbClr val="FBF6F1"/>
                    </a:solidFill>
                  </a:tcPr>
                </a:tc>
              </a:tr>
              <a:tr h="522514">
                <a:tc>
                  <a:txBody>
                    <a:bodyPr wrap="square"/>
                    <a:lstStyle/>
                    <a:p>
                      <a:pPr algn="l"/>
                      <a:r>
                        <a:rPr sz="940" b="1">
                          <a:solidFill>
                            <a:srgbClr val="4A2C3A"/>
                          </a:solidFill>
                          <a:latin typeface="Montserrat"/>
                        </a:rPr>
                        <a:t>TOTAL</a:t>
                      </a:r>
                    </a:p>
                  </a:txBody>
                  <a:tcPr marL="91440" marR="73152" marT="36576" marB="36576" anchor="ctr">
                    <a:solidFill>
                      <a:srgbClr val="F3DDDF"/>
                    </a:solidFill>
                  </a:tcPr>
                </a:tc>
                <a:tc>
                  <a:txBody>
                    <a:bodyPr wrap="square"/>
                    <a:lstStyle/>
                    <a:p>
                      <a:pPr algn="ctr"/>
                      <a:r>
                        <a:rPr sz="940" b="1">
                          <a:solidFill>
                            <a:srgbClr val="4A2C3A"/>
                          </a:solidFill>
                          <a:latin typeface="Montserrat"/>
                        </a:rPr>
                        <a:t>36</a:t>
                      </a:r>
                    </a:p>
                  </a:txBody>
                  <a:tcPr marL="91440" marR="73152" marT="36576" marB="36576" anchor="ctr">
                    <a:solidFill>
                      <a:srgbClr val="F3DDDF"/>
                    </a:solidFill>
                  </a:tcPr>
                </a:tc>
                <a:tc>
                  <a:txBody>
                    <a:bodyPr wrap="square"/>
                    <a:lstStyle/>
                    <a:p>
                      <a:pPr algn="ctr"/>
                      <a:r>
                        <a:rPr sz="940" b="1">
                          <a:solidFill>
                            <a:srgbClr val="4A2C3A"/>
                          </a:solidFill>
                          <a:latin typeface="Montserrat"/>
                        </a:rPr>
                        <a:t>72</a:t>
                      </a:r>
                    </a:p>
                  </a:txBody>
                  <a:tcPr marL="91440" marR="73152" marT="36576" marB="36576" anchor="ctr">
                    <a:solidFill>
                      <a:srgbClr val="F3DDDF"/>
                    </a:solidFill>
                  </a:tcPr>
                </a:tc>
                <a:tc>
                  <a:txBody>
                    <a:bodyPr wrap="square"/>
                    <a:lstStyle/>
                    <a:p>
                      <a:pPr algn="ctr"/>
                      <a:r>
                        <a:rPr sz="940" b="1">
                          <a:solidFill>
                            <a:srgbClr val="4A2C3A"/>
                          </a:solidFill>
                          <a:latin typeface="Montserrat"/>
                        </a:rPr>
                        <a:t>~6–12M</a:t>
                      </a:r>
                    </a:p>
                  </a:txBody>
                  <a:tcPr marL="91440" marR="73152" marT="36576" marB="36576" anchor="ctr">
                    <a:solidFill>
                      <a:srgbClr val="F3DDDF"/>
                    </a:solidFill>
                  </a:tcPr>
                </a:tc>
                <a:tc>
                  <a:txBody>
                    <a:bodyPr wrap="square"/>
                    <a:lstStyle/>
                    <a:p>
                      <a:pPr algn="ctr"/>
                      <a:r>
                        <a:rPr sz="940" b="1">
                          <a:solidFill>
                            <a:srgbClr val="4A2C3A"/>
                          </a:solidFill>
                          <a:latin typeface="Montserrat"/>
                        </a:rPr>
                        <a:t>~₱350K–500K</a:t>
                      </a:r>
                    </a:p>
                  </a:txBody>
                  <a:tcPr marL="91440" marR="73152" marT="36576" marB="36576" anchor="ctr">
                    <a:solidFill>
                      <a:srgbClr val="F3DDDF"/>
                    </a:solidFill>
                  </a:tcPr>
                </a:tc>
                <a:tc>
                  <a:txBody>
                    <a:bodyPr wrap="square"/>
                    <a:lstStyle/>
                    <a:p>
                      <a:pPr algn="ctr"/>
                      <a:r>
                        <a:rPr sz="940" b="1">
                          <a:solidFill>
                            <a:srgbClr val="4A2C3A"/>
                          </a:solidFill>
                          <a:latin typeface="Montserrat"/>
                        </a:rPr>
                        <a:t>Net-new audience engine</a:t>
                      </a:r>
                    </a:p>
                  </a:txBody>
                  <a:tcPr marL="91440" marR="73152" marT="36576" marB="36576" anchor="ctr">
                    <a:solidFill>
                      <a:srgbClr val="F3DDDF"/>
                    </a:solidFill>
                  </a:tcPr>
                </a:tc>
              </a:tr>
            </a:tbl>
          </a:graphicData>
        </a:graphic>
      </p:graphicFrame>
      <p:sp>
        <p:nvSpPr>
          <p:cNvPr id="7" name="Rounded Rectangle 6"/>
          <p:cNvSpPr/>
          <p:nvPr/>
        </p:nvSpPr>
        <p:spPr>
          <a:xfrm>
            <a:off x="8503920" y="1737360"/>
            <a:ext cx="3154680" cy="36576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8503920" y="1737360"/>
            <a:ext cx="64008" cy="365760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732520" y="1920240"/>
            <a:ext cx="274320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00">
                <a:solidFill>
                  <a:srgbClr val="B76E79"/>
                </a:solidFill>
                <a:latin typeface="Montserrat"/>
              </a:rPr>
              <a:t>WHY CREATORS ACCELERATE</a:t>
            </a:r>
          </a:p>
        </p:txBody>
      </p:sp>
      <p:sp>
        <p:nvSpPr>
          <p:cNvPr id="10" name="TextBox 9"/>
          <p:cNvSpPr txBox="1"/>
          <p:nvPr/>
        </p:nvSpPr>
        <p:spPr>
          <a:xfrm>
            <a:off x="8732520" y="2331720"/>
            <a:ext cx="2743200" cy="2926080"/>
          </a:xfrm>
          <a:prstGeom prst="rect">
            <a:avLst/>
          </a:prstGeom>
          <a:noFill/>
        </p:spPr>
        <p:txBody>
          <a:bodyPr wrap="square" lIns="0" rIns="0" tIns="0" bIns="0">
            <a:spAutoFit/>
          </a:bodyPr>
          <a:lstStyle/>
          <a:p>
            <a:pPr>
              <a:lnSpc>
                <a:spcPct val="108000"/>
              </a:lnSpc>
              <a:spcAft>
                <a:spcPts val="900"/>
              </a:spcAft>
            </a:pPr>
            <a:r>
              <a:rPr sz="1030" b="1">
                <a:solidFill>
                  <a:srgbClr val="B76E79"/>
                </a:solidFill>
                <a:latin typeface="Montserrat"/>
              </a:rPr>
              <a:t>—  </a:t>
            </a:r>
            <a:r>
              <a:rPr sz="1030" b="0">
                <a:solidFill>
                  <a:srgbClr val="2B2228"/>
                </a:solidFill>
                <a:latin typeface="Montserrat"/>
              </a:rPr>
              <a:t>They lend audiences the brand cannot reach organically.</a:t>
            </a:r>
          </a:p>
          <a:p>
            <a:pPr>
              <a:lnSpc>
                <a:spcPct val="108000"/>
              </a:lnSpc>
              <a:spcAft>
                <a:spcPts val="900"/>
              </a:spcAft>
            </a:pPr>
            <a:r>
              <a:rPr sz="1030" b="1">
                <a:solidFill>
                  <a:srgbClr val="B76E79"/>
                </a:solidFill>
                <a:latin typeface="Montserrat"/>
              </a:rPr>
              <a:t>—  </a:t>
            </a:r>
            <a:r>
              <a:rPr sz="1030" b="0">
                <a:solidFill>
                  <a:srgbClr val="2B2228"/>
                </a:solidFill>
                <a:latin typeface="Montserrat"/>
              </a:rPr>
              <a:t>UGC out-performs studio ads — and cuts CPM by avoiding 'ad-look'.</a:t>
            </a:r>
          </a:p>
          <a:p>
            <a:pPr>
              <a:lnSpc>
                <a:spcPct val="108000"/>
              </a:lnSpc>
              <a:spcAft>
                <a:spcPts val="900"/>
              </a:spcAft>
            </a:pPr>
            <a:r>
              <a:rPr sz="1030" b="1">
                <a:solidFill>
                  <a:srgbClr val="B76E79"/>
                </a:solidFill>
                <a:latin typeface="Montserrat"/>
              </a:rPr>
              <a:t>—  </a:t>
            </a:r>
            <a:r>
              <a:rPr sz="1030" b="0">
                <a:solidFill>
                  <a:srgbClr val="2B2228"/>
                </a:solidFill>
                <a:latin typeface="Montserrat"/>
              </a:rPr>
              <a:t>Duets/stitches/challenges manufacture algorithmic reach.</a:t>
            </a:r>
          </a:p>
          <a:p>
            <a:pPr>
              <a:lnSpc>
                <a:spcPct val="108000"/>
              </a:lnSpc>
              <a:spcAft>
                <a:spcPts val="900"/>
              </a:spcAft>
            </a:pPr>
            <a:r>
              <a:rPr sz="1030" b="1">
                <a:solidFill>
                  <a:srgbClr val="B76E79"/>
                </a:solidFill>
                <a:latin typeface="Montserrat"/>
              </a:rPr>
              <a:t>—  </a:t>
            </a:r>
            <a:r>
              <a:rPr sz="1030" b="0">
                <a:solidFill>
                  <a:srgbClr val="2B2228"/>
                </a:solidFill>
                <a:latin typeface="Montserrat"/>
              </a:rPr>
              <a:t>Nano-creator trust converts to follows at low cost.</a:t>
            </a:r>
          </a:p>
        </p:txBody>
      </p:sp>
      <p:sp>
        <p:nvSpPr>
          <p:cNvPr id="11" name="TextBox 10"/>
          <p:cNvSpPr txBox="1"/>
          <p:nvPr/>
        </p:nvSpPr>
        <p:spPr>
          <a:xfrm>
            <a:off x="640080" y="5532120"/>
            <a:ext cx="10972800" cy="457200"/>
          </a:xfrm>
          <a:prstGeom prst="rect">
            <a:avLst/>
          </a:prstGeom>
          <a:noFill/>
        </p:spPr>
        <p:txBody>
          <a:bodyPr wrap="square" anchor="t" lIns="0" rIns="0" tIns="0" bIns="0">
            <a:spAutoFit/>
          </a:bodyPr>
          <a:lstStyle/>
          <a:p>
            <a:pPr algn="l">
              <a:lnSpc>
                <a:spcPct val="120000"/>
              </a:lnSpc>
              <a:spcBef>
                <a:spcPts val="0"/>
              </a:spcBef>
              <a:spcAft>
                <a:spcPts val="400"/>
              </a:spcAft>
            </a:pPr>
            <a:r>
              <a:rPr sz="1100" b="1" i="0">
                <a:solidFill>
                  <a:srgbClr val="B76E79"/>
                </a:solidFill>
                <a:latin typeface="Montserrat"/>
              </a:rPr>
              <a:t>PH rate cards make this efficient: </a:t>
            </a:r>
            <a:r>
              <a:rPr sz="1100" b="0" i="0">
                <a:solidFill>
                  <a:srgbClr val="2B2228"/>
                </a:solidFill>
                <a:latin typeface="Montserrat"/>
              </a:rPr>
              <a:t>a 36-partner/month engine delivers an estimated 6–12M incremental reach for roughly ₱350K–500K — far cheaper per new follower than paid alone.</a:t>
            </a:r>
          </a:p>
        </p:txBody>
      </p:sp>
      <p:sp>
        <p:nvSpPr>
          <p:cNvPr id="12" name="Rectangle 11"/>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4" name="TextBox 13"/>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21 / 29</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46304" cy="6858000"/>
          </a:xfrm>
          <a:prstGeom prst="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E7BBC0"/>
                </a:solidFill>
                <a:latin typeface="Montserrat"/>
              </a:rPr>
              <a:t>AMPLIFICATION SYSTEM</a:t>
            </a:r>
          </a:p>
        </p:txBody>
      </p:sp>
      <p:sp>
        <p:nvSpPr>
          <p:cNvPr id="5" name="TextBox 4"/>
          <p:cNvSpPr txBox="1"/>
          <p:nvPr/>
        </p:nvSpPr>
        <p:spPr>
          <a:xfrm>
            <a:off x="640080" y="822960"/>
            <a:ext cx="10881360" cy="731520"/>
          </a:xfrm>
          <a:prstGeom prst="rect">
            <a:avLst/>
          </a:prstGeom>
          <a:noFill/>
        </p:spPr>
        <p:txBody>
          <a:bodyPr wrap="square" anchor="t" lIns="0" rIns="0" tIns="0" bIns="0">
            <a:spAutoFit/>
          </a:bodyPr>
          <a:lstStyle/>
          <a:p>
            <a:pPr algn="l">
              <a:lnSpc>
                <a:spcPct val="100000"/>
              </a:lnSpc>
              <a:spcBef>
                <a:spcPts val="0"/>
              </a:spcBef>
              <a:spcAft>
                <a:spcPts val="400"/>
              </a:spcAft>
            </a:pPr>
            <a:r>
              <a:rPr sz="2700" b="0" i="0">
                <a:solidFill>
                  <a:srgbClr val="FFFFFF"/>
                </a:solidFill>
                <a:latin typeface="Playfair Display"/>
              </a:rPr>
              <a:t>Ten channels, one compounding system</a:t>
            </a:r>
          </a:p>
        </p:txBody>
      </p:sp>
      <p:sp>
        <p:nvSpPr>
          <p:cNvPr id="6" name="Rectangle 5"/>
          <p:cNvSpPr/>
          <p:nvPr/>
        </p:nvSpPr>
        <p:spPr>
          <a:xfrm>
            <a:off x="640080" y="14630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78308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640080" y="1783080"/>
            <a:ext cx="2057400" cy="45720"/>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1911095"/>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Organic content</a:t>
            </a:r>
          </a:p>
        </p:txBody>
      </p:sp>
      <p:sp>
        <p:nvSpPr>
          <p:cNvPr id="10" name="TextBox 9"/>
          <p:cNvSpPr txBox="1"/>
          <p:nvPr/>
        </p:nvSpPr>
        <p:spPr>
          <a:xfrm>
            <a:off x="777240" y="2386584"/>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The seed: native, hook-first assets</a:t>
            </a:r>
          </a:p>
        </p:txBody>
      </p:sp>
      <p:sp>
        <p:nvSpPr>
          <p:cNvPr id="11" name="Rounded Rectangle 10"/>
          <p:cNvSpPr/>
          <p:nvPr/>
        </p:nvSpPr>
        <p:spPr>
          <a:xfrm>
            <a:off x="2852928" y="178308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2852928" y="1783080"/>
            <a:ext cx="2057400" cy="45720"/>
          </a:xfrm>
          <a:prstGeom prst="roundRect">
            <a:avLst/>
          </a:prstGeom>
          <a:solidFill>
            <a:srgbClr val="E7BB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990088" y="1911095"/>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Creator partnerships</a:t>
            </a:r>
          </a:p>
        </p:txBody>
      </p:sp>
      <p:sp>
        <p:nvSpPr>
          <p:cNvPr id="14" name="TextBox 13"/>
          <p:cNvSpPr txBox="1"/>
          <p:nvPr/>
        </p:nvSpPr>
        <p:spPr>
          <a:xfrm>
            <a:off x="2990088" y="2386584"/>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Borrowed audiences at scale</a:t>
            </a:r>
          </a:p>
        </p:txBody>
      </p:sp>
      <p:sp>
        <p:nvSpPr>
          <p:cNvPr id="15" name="Rounded Rectangle 14"/>
          <p:cNvSpPr/>
          <p:nvPr/>
        </p:nvSpPr>
        <p:spPr>
          <a:xfrm>
            <a:off x="5065776" y="178308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5065776" y="1783080"/>
            <a:ext cx="2057400" cy="45720"/>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202936" y="1911095"/>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Influencer seeding</a:t>
            </a:r>
          </a:p>
        </p:txBody>
      </p:sp>
      <p:sp>
        <p:nvSpPr>
          <p:cNvPr id="18" name="TextBox 17"/>
          <p:cNvSpPr txBox="1"/>
          <p:nvPr/>
        </p:nvSpPr>
        <p:spPr>
          <a:xfrm>
            <a:off x="5202936" y="2386584"/>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Free product → earned posts</a:t>
            </a:r>
          </a:p>
        </p:txBody>
      </p:sp>
      <p:sp>
        <p:nvSpPr>
          <p:cNvPr id="19" name="Rounded Rectangle 18"/>
          <p:cNvSpPr/>
          <p:nvPr/>
        </p:nvSpPr>
        <p:spPr>
          <a:xfrm>
            <a:off x="7278624" y="178308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ounded Rectangle 19"/>
          <p:cNvSpPr/>
          <p:nvPr/>
        </p:nvSpPr>
        <p:spPr>
          <a:xfrm>
            <a:off x="7278624" y="1783080"/>
            <a:ext cx="2057400" cy="45720"/>
          </a:xfrm>
          <a:prstGeom prst="round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415783" y="1911095"/>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Community groups</a:t>
            </a:r>
          </a:p>
        </p:txBody>
      </p:sp>
      <p:sp>
        <p:nvSpPr>
          <p:cNvPr id="22" name="TextBox 21"/>
          <p:cNvSpPr txBox="1"/>
          <p:nvPr/>
        </p:nvSpPr>
        <p:spPr>
          <a:xfrm>
            <a:off x="7415783" y="2386584"/>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Owned, re-amplifying audience</a:t>
            </a:r>
          </a:p>
        </p:txBody>
      </p:sp>
      <p:sp>
        <p:nvSpPr>
          <p:cNvPr id="23" name="Rounded Rectangle 22"/>
          <p:cNvSpPr/>
          <p:nvPr/>
        </p:nvSpPr>
        <p:spPr>
          <a:xfrm>
            <a:off x="9491472" y="178308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9491472" y="1783080"/>
            <a:ext cx="2057400" cy="45720"/>
          </a:xfrm>
          <a:prstGeom prst="roundRect">
            <a:avLst/>
          </a:prstGeom>
          <a:solidFill>
            <a:srgbClr val="9EB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628632" y="1911095"/>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Facebook Groups</a:t>
            </a:r>
          </a:p>
        </p:txBody>
      </p:sp>
      <p:sp>
        <p:nvSpPr>
          <p:cNvPr id="26" name="TextBox 25"/>
          <p:cNvSpPr txBox="1"/>
          <p:nvPr/>
        </p:nvSpPr>
        <p:spPr>
          <a:xfrm>
            <a:off x="9628632" y="2386584"/>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Algorithm-resistant reach</a:t>
            </a:r>
          </a:p>
        </p:txBody>
      </p:sp>
      <p:sp>
        <p:nvSpPr>
          <p:cNvPr id="27" name="Rounded Rectangle 26"/>
          <p:cNvSpPr/>
          <p:nvPr/>
        </p:nvSpPr>
        <p:spPr>
          <a:xfrm>
            <a:off x="640080" y="310896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ounded Rectangle 27"/>
          <p:cNvSpPr/>
          <p:nvPr/>
        </p:nvSpPr>
        <p:spPr>
          <a:xfrm>
            <a:off x="640080" y="3108960"/>
            <a:ext cx="2057400" cy="45720"/>
          </a:xfrm>
          <a:prstGeom prst="roundRect">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77240" y="3236976"/>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Employee advocacy</a:t>
            </a:r>
          </a:p>
        </p:txBody>
      </p:sp>
      <p:sp>
        <p:nvSpPr>
          <p:cNvPr id="30" name="TextBox 29"/>
          <p:cNvSpPr txBox="1"/>
          <p:nvPr/>
        </p:nvSpPr>
        <p:spPr>
          <a:xfrm>
            <a:off x="777240" y="3712463"/>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Staff as micro-distributors</a:t>
            </a:r>
          </a:p>
        </p:txBody>
      </p:sp>
      <p:sp>
        <p:nvSpPr>
          <p:cNvPr id="31" name="Rounded Rectangle 30"/>
          <p:cNvSpPr/>
          <p:nvPr/>
        </p:nvSpPr>
        <p:spPr>
          <a:xfrm>
            <a:off x="2852928" y="310896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ounded Rectangle 31"/>
          <p:cNvSpPr/>
          <p:nvPr/>
        </p:nvSpPr>
        <p:spPr>
          <a:xfrm>
            <a:off x="2852928" y="3108960"/>
            <a:ext cx="2057400" cy="45720"/>
          </a:xfrm>
          <a:prstGeom prst="round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2990088" y="3236976"/>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Patient advocacy</a:t>
            </a:r>
          </a:p>
        </p:txBody>
      </p:sp>
      <p:sp>
        <p:nvSpPr>
          <p:cNvPr id="34" name="TextBox 33"/>
          <p:cNvSpPr txBox="1"/>
          <p:nvPr/>
        </p:nvSpPr>
        <p:spPr>
          <a:xfrm>
            <a:off x="2990088" y="3712463"/>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Real results → real shares</a:t>
            </a:r>
          </a:p>
        </p:txBody>
      </p:sp>
      <p:sp>
        <p:nvSpPr>
          <p:cNvPr id="35" name="Rounded Rectangle 34"/>
          <p:cNvSpPr/>
          <p:nvPr/>
        </p:nvSpPr>
        <p:spPr>
          <a:xfrm>
            <a:off x="5065776" y="310896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ounded Rectangle 35"/>
          <p:cNvSpPr/>
          <p:nvPr/>
        </p:nvSpPr>
        <p:spPr>
          <a:xfrm>
            <a:off x="5065776" y="3108960"/>
            <a:ext cx="2057400" cy="45720"/>
          </a:xfrm>
          <a:prstGeom prst="roundRect">
            <a:avLst/>
          </a:prstGeom>
          <a:solidFill>
            <a:srgbClr val="E7BB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5202936" y="3236976"/>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Referral programs</a:t>
            </a:r>
          </a:p>
        </p:txBody>
      </p:sp>
      <p:sp>
        <p:nvSpPr>
          <p:cNvPr id="38" name="TextBox 37"/>
          <p:cNvSpPr txBox="1"/>
          <p:nvPr/>
        </p:nvSpPr>
        <p:spPr>
          <a:xfrm>
            <a:off x="5202936" y="3712463"/>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Audience recruits audience</a:t>
            </a:r>
          </a:p>
        </p:txBody>
      </p:sp>
      <p:sp>
        <p:nvSpPr>
          <p:cNvPr id="39" name="Rounded Rectangle 38"/>
          <p:cNvSpPr/>
          <p:nvPr/>
        </p:nvSpPr>
        <p:spPr>
          <a:xfrm>
            <a:off x="7278624" y="310896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Rounded Rectangle 39"/>
          <p:cNvSpPr/>
          <p:nvPr/>
        </p:nvSpPr>
        <p:spPr>
          <a:xfrm>
            <a:off x="7278624" y="3108960"/>
            <a:ext cx="2057400" cy="45720"/>
          </a:xfrm>
          <a:prstGeom prst="round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7415783" y="3236976"/>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Cross-platform promo</a:t>
            </a:r>
          </a:p>
        </p:txBody>
      </p:sp>
      <p:sp>
        <p:nvSpPr>
          <p:cNvPr id="42" name="TextBox 41"/>
          <p:cNvSpPr txBox="1"/>
          <p:nvPr/>
        </p:nvSpPr>
        <p:spPr>
          <a:xfrm>
            <a:off x="7415783" y="3712463"/>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Each channel feeds the others</a:t>
            </a:r>
          </a:p>
        </p:txBody>
      </p:sp>
      <p:sp>
        <p:nvSpPr>
          <p:cNvPr id="43" name="Rounded Rectangle 42"/>
          <p:cNvSpPr/>
          <p:nvPr/>
        </p:nvSpPr>
        <p:spPr>
          <a:xfrm>
            <a:off x="9491472" y="3108960"/>
            <a:ext cx="2057400" cy="1188720"/>
          </a:xfrm>
          <a:prstGeom prst="roundRect">
            <a:avLst>
              <a:gd name="adj" fmla="val 8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ounded Rectangle 43"/>
          <p:cNvSpPr/>
          <p:nvPr/>
        </p:nvSpPr>
        <p:spPr>
          <a:xfrm>
            <a:off x="9491472" y="3108960"/>
            <a:ext cx="2057400" cy="45720"/>
          </a:xfrm>
          <a:prstGeom prst="round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9628632" y="3236976"/>
            <a:ext cx="1828800" cy="457200"/>
          </a:xfrm>
          <a:prstGeom prst="rect">
            <a:avLst/>
          </a:prstGeom>
          <a:noFill/>
        </p:spPr>
        <p:txBody>
          <a:bodyPr wrap="square" anchor="t" lIns="0" rIns="0" tIns="0" bIns="0">
            <a:spAutoFit/>
          </a:bodyPr>
          <a:lstStyle/>
          <a:p>
            <a:pPr algn="l">
              <a:lnSpc>
                <a:spcPct val="100000"/>
              </a:lnSpc>
              <a:spcBef>
                <a:spcPts val="0"/>
              </a:spcBef>
              <a:spcAft>
                <a:spcPts val="400"/>
              </a:spcAft>
            </a:pPr>
            <a:r>
              <a:rPr sz="1100" b="1" i="0">
                <a:solidFill>
                  <a:srgbClr val="FFFFFF"/>
                </a:solidFill>
                <a:latin typeface="Montserrat"/>
              </a:rPr>
              <a:t>Paid amplification</a:t>
            </a:r>
          </a:p>
        </p:txBody>
      </p:sp>
      <p:sp>
        <p:nvSpPr>
          <p:cNvPr id="46" name="TextBox 45"/>
          <p:cNvSpPr txBox="1"/>
          <p:nvPr/>
        </p:nvSpPr>
        <p:spPr>
          <a:xfrm>
            <a:off x="9628632" y="3712463"/>
            <a:ext cx="1828800" cy="548640"/>
          </a:xfrm>
          <a:prstGeom prst="rect">
            <a:avLst/>
          </a:prstGeom>
          <a:noFill/>
        </p:spPr>
        <p:txBody>
          <a:bodyPr wrap="square" anchor="t" lIns="0" rIns="0" tIns="0" bIns="0">
            <a:spAutoFit/>
          </a:bodyPr>
          <a:lstStyle/>
          <a:p>
            <a:pPr algn="l">
              <a:lnSpc>
                <a:spcPct val="105000"/>
              </a:lnSpc>
              <a:spcBef>
                <a:spcPts val="0"/>
              </a:spcBef>
              <a:spcAft>
                <a:spcPts val="400"/>
              </a:spcAft>
            </a:pPr>
            <a:r>
              <a:rPr sz="880" b="0" i="0">
                <a:solidFill>
                  <a:srgbClr val="F3DDDF"/>
                </a:solidFill>
                <a:latin typeface="Montserrat"/>
              </a:rPr>
              <a:t>Pour fuel on proven winners</a:t>
            </a:r>
          </a:p>
        </p:txBody>
      </p:sp>
      <p:sp>
        <p:nvSpPr>
          <p:cNvPr id="47" name="Rounded Rectangle 46"/>
          <p:cNvSpPr/>
          <p:nvPr/>
        </p:nvSpPr>
        <p:spPr>
          <a:xfrm>
            <a:off x="640080" y="4526280"/>
            <a:ext cx="10881360" cy="914400"/>
          </a:xfrm>
          <a:prstGeom prst="roundRect">
            <a:avLst>
              <a:gd name="adj" fmla="val 4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914400" y="4526280"/>
            <a:ext cx="10332720" cy="914400"/>
          </a:xfrm>
          <a:prstGeom prst="rect">
            <a:avLst/>
          </a:prstGeom>
          <a:noFill/>
        </p:spPr>
        <p:txBody>
          <a:bodyPr wrap="square" anchor="ctr" lIns="0" rIns="0" tIns="0" bIns="0">
            <a:spAutoFit/>
          </a:bodyPr>
          <a:lstStyle/>
          <a:p>
            <a:pPr algn="l">
              <a:lnSpc>
                <a:spcPct val="115000"/>
              </a:lnSpc>
              <a:spcBef>
                <a:spcPts val="0"/>
              </a:spcBef>
              <a:spcAft>
                <a:spcPts val="400"/>
              </a:spcAft>
            </a:pPr>
            <a:r>
              <a:rPr sz="1300" b="1" i="0">
                <a:solidFill>
                  <a:srgbClr val="FFFFFF"/>
                </a:solidFill>
                <a:latin typeface="Montserrat"/>
              </a:rPr>
              <a:t>The multiplier:  </a:t>
            </a:r>
            <a:r>
              <a:rPr sz="1300" b="0" i="0">
                <a:solidFill>
                  <a:srgbClr val="FFFFFF"/>
                </a:solidFill>
                <a:latin typeface="Montserrat"/>
              </a:rPr>
              <a:t>one strong asset, pushed through all ten channels, can out-reach ten average posts on one channel. Amplification beats volume — every time.</a:t>
            </a:r>
          </a:p>
        </p:txBody>
      </p:sp>
      <p:sp>
        <p:nvSpPr>
          <p:cNvPr id="49" name="TextBox 48"/>
          <p:cNvSpPr txBox="1"/>
          <p:nvPr/>
        </p:nvSpPr>
        <p:spPr>
          <a:xfrm>
            <a:off x="640080" y="5623560"/>
            <a:ext cx="10881360" cy="457200"/>
          </a:xfrm>
          <a:prstGeom prst="rect">
            <a:avLst/>
          </a:prstGeom>
          <a:noFill/>
        </p:spPr>
        <p:txBody>
          <a:bodyPr wrap="square" anchor="t" lIns="0" rIns="0" tIns="0" bIns="0">
            <a:spAutoFit/>
          </a:bodyPr>
          <a:lstStyle/>
          <a:p>
            <a:pPr algn="l">
              <a:lnSpc>
                <a:spcPct val="115000"/>
              </a:lnSpc>
              <a:spcBef>
                <a:spcPts val="0"/>
              </a:spcBef>
              <a:spcAft>
                <a:spcPts val="400"/>
              </a:spcAft>
            </a:pPr>
            <a:r>
              <a:rPr sz="1100" b="1" i="0">
                <a:solidFill>
                  <a:srgbClr val="E7BBC0"/>
                </a:solidFill>
                <a:latin typeface="Montserrat"/>
              </a:rPr>
              <a:t>Sequencing principle:  </a:t>
            </a:r>
            <a:r>
              <a:rPr sz="1100" b="0" i="0">
                <a:solidFill>
                  <a:srgbClr val="FFFFFF"/>
                </a:solidFill>
                <a:latin typeface="Montserrat"/>
              </a:rPr>
              <a:t>prove an asset organically → seed to creators &amp; community → only then amplify with paid. Never pay to boost something the algorithm has already rejected.</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COMMUNITY FLYWHEEL</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Turning followers into a sales force</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Oval 5"/>
          <p:cNvSpPr/>
          <p:nvPr/>
        </p:nvSpPr>
        <p:spPr>
          <a:xfrm>
            <a:off x="640080" y="1828800"/>
            <a:ext cx="640080" cy="640080"/>
          </a:xfrm>
          <a:prstGeom prst="ellipse">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828800"/>
            <a:ext cx="640080" cy="640080"/>
          </a:xfrm>
          <a:prstGeom prst="rect">
            <a:avLst/>
          </a:prstGeom>
          <a:noFill/>
        </p:spPr>
        <p:txBody>
          <a:bodyPr wrap="square" anchor="ctr" lIns="0" rIns="0" tIns="0" bIns="0">
            <a:spAutoFit/>
          </a:bodyPr>
          <a:lstStyle/>
          <a:p>
            <a:pPr algn="ctr">
              <a:lnSpc>
                <a:spcPct val="100000"/>
              </a:lnSpc>
              <a:spcBef>
                <a:spcPts val="0"/>
              </a:spcBef>
              <a:spcAft>
                <a:spcPts val="400"/>
              </a:spcAft>
            </a:pPr>
            <a:r>
              <a:rPr sz="2000" b="0" i="0">
                <a:solidFill>
                  <a:srgbClr val="FFFFFF"/>
                </a:solidFill>
                <a:latin typeface="Playfair Display"/>
              </a:rPr>
              <a:t>1</a:t>
            </a:r>
          </a:p>
        </p:txBody>
      </p:sp>
      <p:sp>
        <p:nvSpPr>
          <p:cNvPr id="8" name="Rounded Rectangle 7"/>
          <p:cNvSpPr/>
          <p:nvPr/>
        </p:nvSpPr>
        <p:spPr>
          <a:xfrm>
            <a:off x="1463040" y="1828800"/>
            <a:ext cx="4663440" cy="640080"/>
          </a:xfrm>
          <a:prstGeom prst="roundRect">
            <a:avLst>
              <a:gd name="adj" fmla="val 12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691640" y="1901952"/>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50">
                <a:solidFill>
                  <a:srgbClr val="4A2C3A"/>
                </a:solidFill>
                <a:latin typeface="Montserrat"/>
              </a:rPr>
              <a:t>ATTRACT</a:t>
            </a:r>
          </a:p>
        </p:txBody>
      </p:sp>
      <p:sp>
        <p:nvSpPr>
          <p:cNvPr id="10" name="TextBox 9"/>
          <p:cNvSpPr txBox="1"/>
          <p:nvPr/>
        </p:nvSpPr>
        <p:spPr>
          <a:xfrm>
            <a:off x="1691640" y="2157984"/>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0" i="0">
                <a:solidFill>
                  <a:srgbClr val="8A7A7E"/>
                </a:solidFill>
                <a:latin typeface="Montserrat"/>
              </a:rPr>
              <a:t>Reach-led content + creators bring new faces in</a:t>
            </a:r>
          </a:p>
        </p:txBody>
      </p:sp>
      <p:sp>
        <p:nvSpPr>
          <p:cNvPr id="11" name="TextBox 10"/>
          <p:cNvSpPr txBox="1"/>
          <p:nvPr/>
        </p:nvSpPr>
        <p:spPr>
          <a:xfrm>
            <a:off x="868680" y="2432304"/>
            <a:ext cx="457200" cy="274320"/>
          </a:xfrm>
          <a:prstGeom prst="rect">
            <a:avLst/>
          </a:prstGeom>
          <a:noFill/>
        </p:spPr>
        <p:txBody>
          <a:bodyPr wrap="square" anchor="t" lIns="0" rIns="0" tIns="0" bIns="0">
            <a:spAutoFit/>
          </a:bodyPr>
          <a:lstStyle/>
          <a:p>
            <a:pPr algn="ctr">
              <a:lnSpc>
                <a:spcPct val="100000"/>
              </a:lnSpc>
              <a:spcBef>
                <a:spcPts val="0"/>
              </a:spcBef>
              <a:spcAft>
                <a:spcPts val="400"/>
              </a:spcAft>
            </a:pPr>
            <a:r>
              <a:rPr sz="1300" b="1" i="0">
                <a:solidFill>
                  <a:srgbClr val="C9A36B"/>
                </a:solidFill>
                <a:latin typeface="Montserrat"/>
              </a:rPr>
              <a:t>↓</a:t>
            </a:r>
          </a:p>
        </p:txBody>
      </p:sp>
      <p:sp>
        <p:nvSpPr>
          <p:cNvPr id="12" name="Oval 11"/>
          <p:cNvSpPr/>
          <p:nvPr/>
        </p:nvSpPr>
        <p:spPr>
          <a:xfrm>
            <a:off x="640080" y="2670048"/>
            <a:ext cx="640080" cy="640080"/>
          </a:xfrm>
          <a:prstGeom prst="ellipse">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2670048"/>
            <a:ext cx="640080" cy="640080"/>
          </a:xfrm>
          <a:prstGeom prst="rect">
            <a:avLst/>
          </a:prstGeom>
          <a:noFill/>
        </p:spPr>
        <p:txBody>
          <a:bodyPr wrap="square" anchor="ctr" lIns="0" rIns="0" tIns="0" bIns="0">
            <a:spAutoFit/>
          </a:bodyPr>
          <a:lstStyle/>
          <a:p>
            <a:pPr algn="ctr">
              <a:lnSpc>
                <a:spcPct val="100000"/>
              </a:lnSpc>
              <a:spcBef>
                <a:spcPts val="0"/>
              </a:spcBef>
              <a:spcAft>
                <a:spcPts val="400"/>
              </a:spcAft>
            </a:pPr>
            <a:r>
              <a:rPr sz="2000" b="0" i="0">
                <a:solidFill>
                  <a:srgbClr val="FFFFFF"/>
                </a:solidFill>
                <a:latin typeface="Playfair Display"/>
              </a:rPr>
              <a:t>2</a:t>
            </a:r>
          </a:p>
        </p:txBody>
      </p:sp>
      <p:sp>
        <p:nvSpPr>
          <p:cNvPr id="14" name="Rounded Rectangle 13"/>
          <p:cNvSpPr/>
          <p:nvPr/>
        </p:nvSpPr>
        <p:spPr>
          <a:xfrm>
            <a:off x="1463040" y="2670048"/>
            <a:ext cx="4663440" cy="640080"/>
          </a:xfrm>
          <a:prstGeom prst="roundRect">
            <a:avLst>
              <a:gd name="adj" fmla="val 12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691640" y="2743200"/>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50">
                <a:solidFill>
                  <a:srgbClr val="4A2C3A"/>
                </a:solidFill>
                <a:latin typeface="Montserrat"/>
              </a:rPr>
              <a:t>ENGAGE</a:t>
            </a:r>
          </a:p>
        </p:txBody>
      </p:sp>
      <p:sp>
        <p:nvSpPr>
          <p:cNvPr id="16" name="TextBox 15"/>
          <p:cNvSpPr txBox="1"/>
          <p:nvPr/>
        </p:nvSpPr>
        <p:spPr>
          <a:xfrm>
            <a:off x="1691640" y="2999232"/>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0" i="0">
                <a:solidFill>
                  <a:srgbClr val="8A7A7E"/>
                </a:solidFill>
                <a:latin typeface="Montserrat"/>
              </a:rPr>
              <a:t>Reply, feature, ask — make people feel seen by 'Tita'</a:t>
            </a:r>
          </a:p>
        </p:txBody>
      </p:sp>
      <p:sp>
        <p:nvSpPr>
          <p:cNvPr id="17" name="TextBox 16"/>
          <p:cNvSpPr txBox="1"/>
          <p:nvPr/>
        </p:nvSpPr>
        <p:spPr>
          <a:xfrm>
            <a:off x="868680" y="3273552"/>
            <a:ext cx="457200" cy="274320"/>
          </a:xfrm>
          <a:prstGeom prst="rect">
            <a:avLst/>
          </a:prstGeom>
          <a:noFill/>
        </p:spPr>
        <p:txBody>
          <a:bodyPr wrap="square" anchor="t" lIns="0" rIns="0" tIns="0" bIns="0">
            <a:spAutoFit/>
          </a:bodyPr>
          <a:lstStyle/>
          <a:p>
            <a:pPr algn="ctr">
              <a:lnSpc>
                <a:spcPct val="100000"/>
              </a:lnSpc>
              <a:spcBef>
                <a:spcPts val="0"/>
              </a:spcBef>
              <a:spcAft>
                <a:spcPts val="400"/>
              </a:spcAft>
            </a:pPr>
            <a:r>
              <a:rPr sz="1300" b="1" i="0">
                <a:solidFill>
                  <a:srgbClr val="C9A36B"/>
                </a:solidFill>
                <a:latin typeface="Montserrat"/>
              </a:rPr>
              <a:t>↓</a:t>
            </a:r>
          </a:p>
        </p:txBody>
      </p:sp>
      <p:sp>
        <p:nvSpPr>
          <p:cNvPr id="18" name="Oval 17"/>
          <p:cNvSpPr/>
          <p:nvPr/>
        </p:nvSpPr>
        <p:spPr>
          <a:xfrm>
            <a:off x="640080" y="3511296"/>
            <a:ext cx="640080" cy="640080"/>
          </a:xfrm>
          <a:prstGeom prst="ellipse">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3511296"/>
            <a:ext cx="640080" cy="640080"/>
          </a:xfrm>
          <a:prstGeom prst="rect">
            <a:avLst/>
          </a:prstGeom>
          <a:noFill/>
        </p:spPr>
        <p:txBody>
          <a:bodyPr wrap="square" anchor="ctr" lIns="0" rIns="0" tIns="0" bIns="0">
            <a:spAutoFit/>
          </a:bodyPr>
          <a:lstStyle/>
          <a:p>
            <a:pPr algn="ctr">
              <a:lnSpc>
                <a:spcPct val="100000"/>
              </a:lnSpc>
              <a:spcBef>
                <a:spcPts val="0"/>
              </a:spcBef>
              <a:spcAft>
                <a:spcPts val="400"/>
              </a:spcAft>
            </a:pPr>
            <a:r>
              <a:rPr sz="2000" b="0" i="0">
                <a:solidFill>
                  <a:srgbClr val="FFFFFF"/>
                </a:solidFill>
                <a:latin typeface="Playfair Display"/>
              </a:rPr>
              <a:t>3</a:t>
            </a:r>
          </a:p>
        </p:txBody>
      </p:sp>
      <p:sp>
        <p:nvSpPr>
          <p:cNvPr id="20" name="Rounded Rectangle 19"/>
          <p:cNvSpPr/>
          <p:nvPr/>
        </p:nvSpPr>
        <p:spPr>
          <a:xfrm>
            <a:off x="1463040" y="3511296"/>
            <a:ext cx="4663440" cy="640080"/>
          </a:xfrm>
          <a:prstGeom prst="roundRect">
            <a:avLst>
              <a:gd name="adj" fmla="val 12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691640" y="3584448"/>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50">
                <a:solidFill>
                  <a:srgbClr val="4A2C3A"/>
                </a:solidFill>
                <a:latin typeface="Montserrat"/>
              </a:rPr>
              <a:t>CONVERT TO COMMUNITY</a:t>
            </a:r>
          </a:p>
        </p:txBody>
      </p:sp>
      <p:sp>
        <p:nvSpPr>
          <p:cNvPr id="22" name="TextBox 21"/>
          <p:cNvSpPr txBox="1"/>
          <p:nvPr/>
        </p:nvSpPr>
        <p:spPr>
          <a:xfrm>
            <a:off x="1691640" y="3840480"/>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0" i="0">
                <a:solidFill>
                  <a:srgbClr val="8A7A7E"/>
                </a:solidFill>
                <a:latin typeface="Montserrat"/>
              </a:rPr>
              <a:t>Invite to the FB Group / IG Close Friends ritual</a:t>
            </a:r>
          </a:p>
        </p:txBody>
      </p:sp>
      <p:sp>
        <p:nvSpPr>
          <p:cNvPr id="23" name="TextBox 22"/>
          <p:cNvSpPr txBox="1"/>
          <p:nvPr/>
        </p:nvSpPr>
        <p:spPr>
          <a:xfrm>
            <a:off x="868680" y="4114800"/>
            <a:ext cx="457200" cy="274320"/>
          </a:xfrm>
          <a:prstGeom prst="rect">
            <a:avLst/>
          </a:prstGeom>
          <a:noFill/>
        </p:spPr>
        <p:txBody>
          <a:bodyPr wrap="square" anchor="t" lIns="0" rIns="0" tIns="0" bIns="0">
            <a:spAutoFit/>
          </a:bodyPr>
          <a:lstStyle/>
          <a:p>
            <a:pPr algn="ctr">
              <a:lnSpc>
                <a:spcPct val="100000"/>
              </a:lnSpc>
              <a:spcBef>
                <a:spcPts val="0"/>
              </a:spcBef>
              <a:spcAft>
                <a:spcPts val="400"/>
              </a:spcAft>
            </a:pPr>
            <a:r>
              <a:rPr sz="1300" b="1" i="0">
                <a:solidFill>
                  <a:srgbClr val="C9A36B"/>
                </a:solidFill>
                <a:latin typeface="Montserrat"/>
              </a:rPr>
              <a:t>↓</a:t>
            </a:r>
          </a:p>
        </p:txBody>
      </p:sp>
      <p:sp>
        <p:nvSpPr>
          <p:cNvPr id="24" name="Oval 23"/>
          <p:cNvSpPr/>
          <p:nvPr/>
        </p:nvSpPr>
        <p:spPr>
          <a:xfrm>
            <a:off x="640080" y="4352544"/>
            <a:ext cx="640080" cy="640080"/>
          </a:xfrm>
          <a:prstGeom prst="ellipse">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40080" y="4352544"/>
            <a:ext cx="640080" cy="640080"/>
          </a:xfrm>
          <a:prstGeom prst="rect">
            <a:avLst/>
          </a:prstGeom>
          <a:noFill/>
        </p:spPr>
        <p:txBody>
          <a:bodyPr wrap="square" anchor="ctr" lIns="0" rIns="0" tIns="0" bIns="0">
            <a:spAutoFit/>
          </a:bodyPr>
          <a:lstStyle/>
          <a:p>
            <a:pPr algn="ctr">
              <a:lnSpc>
                <a:spcPct val="100000"/>
              </a:lnSpc>
              <a:spcBef>
                <a:spcPts val="0"/>
              </a:spcBef>
              <a:spcAft>
                <a:spcPts val="400"/>
              </a:spcAft>
            </a:pPr>
            <a:r>
              <a:rPr sz="2000" b="0" i="0">
                <a:solidFill>
                  <a:srgbClr val="FFFFFF"/>
                </a:solidFill>
                <a:latin typeface="Playfair Display"/>
              </a:rPr>
              <a:t>4</a:t>
            </a:r>
          </a:p>
        </p:txBody>
      </p:sp>
      <p:sp>
        <p:nvSpPr>
          <p:cNvPr id="26" name="Rounded Rectangle 25"/>
          <p:cNvSpPr/>
          <p:nvPr/>
        </p:nvSpPr>
        <p:spPr>
          <a:xfrm>
            <a:off x="1463040" y="4352544"/>
            <a:ext cx="4663440" cy="640080"/>
          </a:xfrm>
          <a:prstGeom prst="roundRect">
            <a:avLst>
              <a:gd name="adj" fmla="val 12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1691640" y="4425696"/>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50">
                <a:solidFill>
                  <a:srgbClr val="4A2C3A"/>
                </a:solidFill>
                <a:latin typeface="Montserrat"/>
              </a:rPr>
              <a:t>ACTIVATE</a:t>
            </a:r>
          </a:p>
        </p:txBody>
      </p:sp>
      <p:sp>
        <p:nvSpPr>
          <p:cNvPr id="28" name="TextBox 27"/>
          <p:cNvSpPr txBox="1"/>
          <p:nvPr/>
        </p:nvSpPr>
        <p:spPr>
          <a:xfrm>
            <a:off x="1691640" y="4681728"/>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0" i="0">
                <a:solidFill>
                  <a:srgbClr val="8A7A7E"/>
                </a:solidFill>
                <a:latin typeface="Montserrat"/>
              </a:rPr>
              <a:t>UGC prompts, challenges, AMAs — members create &amp; share</a:t>
            </a:r>
          </a:p>
        </p:txBody>
      </p:sp>
      <p:sp>
        <p:nvSpPr>
          <p:cNvPr id="29" name="TextBox 28"/>
          <p:cNvSpPr txBox="1"/>
          <p:nvPr/>
        </p:nvSpPr>
        <p:spPr>
          <a:xfrm>
            <a:off x="868680" y="4956048"/>
            <a:ext cx="457200" cy="274320"/>
          </a:xfrm>
          <a:prstGeom prst="rect">
            <a:avLst/>
          </a:prstGeom>
          <a:noFill/>
        </p:spPr>
        <p:txBody>
          <a:bodyPr wrap="square" anchor="t" lIns="0" rIns="0" tIns="0" bIns="0">
            <a:spAutoFit/>
          </a:bodyPr>
          <a:lstStyle/>
          <a:p>
            <a:pPr algn="ctr">
              <a:lnSpc>
                <a:spcPct val="100000"/>
              </a:lnSpc>
              <a:spcBef>
                <a:spcPts val="0"/>
              </a:spcBef>
              <a:spcAft>
                <a:spcPts val="400"/>
              </a:spcAft>
            </a:pPr>
            <a:r>
              <a:rPr sz="1300" b="1" i="0">
                <a:solidFill>
                  <a:srgbClr val="C9A36B"/>
                </a:solidFill>
                <a:latin typeface="Montserrat"/>
              </a:rPr>
              <a:t>↓</a:t>
            </a:r>
          </a:p>
        </p:txBody>
      </p:sp>
      <p:sp>
        <p:nvSpPr>
          <p:cNvPr id="30" name="Oval 29"/>
          <p:cNvSpPr/>
          <p:nvPr/>
        </p:nvSpPr>
        <p:spPr>
          <a:xfrm>
            <a:off x="640080" y="5193792"/>
            <a:ext cx="640080" cy="640080"/>
          </a:xfrm>
          <a:prstGeom prst="ellipse">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40080" y="5193792"/>
            <a:ext cx="640080" cy="640080"/>
          </a:xfrm>
          <a:prstGeom prst="rect">
            <a:avLst/>
          </a:prstGeom>
          <a:noFill/>
        </p:spPr>
        <p:txBody>
          <a:bodyPr wrap="square" anchor="ctr" lIns="0" rIns="0" tIns="0" bIns="0">
            <a:spAutoFit/>
          </a:bodyPr>
          <a:lstStyle/>
          <a:p>
            <a:pPr algn="ctr">
              <a:lnSpc>
                <a:spcPct val="100000"/>
              </a:lnSpc>
              <a:spcBef>
                <a:spcPts val="0"/>
              </a:spcBef>
              <a:spcAft>
                <a:spcPts val="400"/>
              </a:spcAft>
            </a:pPr>
            <a:r>
              <a:rPr sz="2000" b="0" i="0">
                <a:solidFill>
                  <a:srgbClr val="FFFFFF"/>
                </a:solidFill>
                <a:latin typeface="Playfair Display"/>
              </a:rPr>
              <a:t>5</a:t>
            </a:r>
          </a:p>
        </p:txBody>
      </p:sp>
      <p:sp>
        <p:nvSpPr>
          <p:cNvPr id="32" name="Rounded Rectangle 31"/>
          <p:cNvSpPr/>
          <p:nvPr/>
        </p:nvSpPr>
        <p:spPr>
          <a:xfrm>
            <a:off x="1463040" y="5193792"/>
            <a:ext cx="4663440" cy="640080"/>
          </a:xfrm>
          <a:prstGeom prst="roundRect">
            <a:avLst>
              <a:gd name="adj" fmla="val 12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691640" y="5266944"/>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50">
                <a:solidFill>
                  <a:srgbClr val="4A2C3A"/>
                </a:solidFill>
                <a:latin typeface="Montserrat"/>
              </a:rPr>
              <a:t>AMPLIFY</a:t>
            </a:r>
          </a:p>
        </p:txBody>
      </p:sp>
      <p:sp>
        <p:nvSpPr>
          <p:cNvPr id="34" name="TextBox 33"/>
          <p:cNvSpPr txBox="1"/>
          <p:nvPr/>
        </p:nvSpPr>
        <p:spPr>
          <a:xfrm>
            <a:off x="1691640" y="5522976"/>
            <a:ext cx="4297680" cy="274320"/>
          </a:xfrm>
          <a:prstGeom prst="rect">
            <a:avLst/>
          </a:prstGeom>
          <a:noFill/>
        </p:spPr>
        <p:txBody>
          <a:bodyPr wrap="square" anchor="t" lIns="0" rIns="0" tIns="0" bIns="0">
            <a:spAutoFit/>
          </a:bodyPr>
          <a:lstStyle/>
          <a:p>
            <a:pPr algn="l">
              <a:lnSpc>
                <a:spcPct val="100000"/>
              </a:lnSpc>
              <a:spcBef>
                <a:spcPts val="0"/>
              </a:spcBef>
              <a:spcAft>
                <a:spcPts val="400"/>
              </a:spcAft>
            </a:pPr>
            <a:r>
              <a:rPr sz="950" b="0" i="0">
                <a:solidFill>
                  <a:srgbClr val="8A7A7E"/>
                </a:solidFill>
                <a:latin typeface="Montserrat"/>
              </a:rPr>
              <a:t>Member shares become free reach → attract more</a:t>
            </a:r>
          </a:p>
        </p:txBody>
      </p:sp>
      <p:sp>
        <p:nvSpPr>
          <p:cNvPr id="35" name="Rounded Rectangle 34"/>
          <p:cNvSpPr/>
          <p:nvPr/>
        </p:nvSpPr>
        <p:spPr>
          <a:xfrm>
            <a:off x="6492240" y="1828800"/>
            <a:ext cx="5166360" cy="4114800"/>
          </a:xfrm>
          <a:prstGeom prst="roundRect">
            <a:avLst>
              <a:gd name="adj" fmla="val 4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766560" y="2011680"/>
            <a:ext cx="466344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00">
                <a:solidFill>
                  <a:srgbClr val="E7BBC0"/>
                </a:solidFill>
                <a:latin typeface="Montserrat"/>
              </a:rPr>
              <a:t>WHY COMMUNITY IS THE MOAT</a:t>
            </a:r>
          </a:p>
        </p:txBody>
      </p:sp>
      <p:sp>
        <p:nvSpPr>
          <p:cNvPr id="37" name="TextBox 36"/>
          <p:cNvSpPr txBox="1"/>
          <p:nvPr/>
        </p:nvSpPr>
        <p:spPr>
          <a:xfrm>
            <a:off x="6766560" y="2423160"/>
            <a:ext cx="4617720" cy="2468880"/>
          </a:xfrm>
          <a:prstGeom prst="rect">
            <a:avLst/>
          </a:prstGeom>
          <a:noFill/>
        </p:spPr>
        <p:txBody>
          <a:bodyPr wrap="square" lIns="0" rIns="0" tIns="0" bIns="0">
            <a:spAutoFit/>
          </a:bodyPr>
          <a:lstStyle/>
          <a:p>
            <a:pPr>
              <a:lnSpc>
                <a:spcPct val="108000"/>
              </a:lnSpc>
              <a:spcAft>
                <a:spcPts val="1000"/>
              </a:spcAft>
            </a:pPr>
            <a:r>
              <a:rPr sz="1080" b="1">
                <a:solidFill>
                  <a:srgbClr val="E7BBC0"/>
                </a:solidFill>
                <a:latin typeface="Montserrat"/>
              </a:rPr>
              <a:t>—  </a:t>
            </a:r>
            <a:r>
              <a:rPr sz="1080" b="0">
                <a:solidFill>
                  <a:srgbClr val="FBF6F1"/>
                </a:solidFill>
                <a:latin typeface="Montserrat"/>
              </a:rPr>
              <a:t>Owned community is algorithm-resistant — you reach them every time.</a:t>
            </a:r>
          </a:p>
          <a:p>
            <a:pPr>
              <a:lnSpc>
                <a:spcPct val="108000"/>
              </a:lnSpc>
              <a:spcAft>
                <a:spcPts val="1000"/>
              </a:spcAft>
            </a:pPr>
            <a:r>
              <a:rPr sz="1080" b="1">
                <a:solidFill>
                  <a:srgbClr val="E7BBC0"/>
                </a:solidFill>
                <a:latin typeface="Montserrat"/>
              </a:rPr>
              <a:t>—  </a:t>
            </a:r>
            <a:r>
              <a:rPr sz="1080" b="0">
                <a:solidFill>
                  <a:srgbClr val="FBF6F1"/>
                </a:solidFill>
                <a:latin typeface="Montserrat"/>
              </a:rPr>
              <a:t>Members share content for free — reach you don't pay for.</a:t>
            </a:r>
          </a:p>
          <a:p>
            <a:pPr>
              <a:lnSpc>
                <a:spcPct val="108000"/>
              </a:lnSpc>
              <a:spcAft>
                <a:spcPts val="1000"/>
              </a:spcAft>
            </a:pPr>
            <a:r>
              <a:rPr sz="1080" b="1">
                <a:solidFill>
                  <a:srgbClr val="E7BBC0"/>
                </a:solidFill>
                <a:latin typeface="Montserrat"/>
              </a:rPr>
              <a:t>—  </a:t>
            </a:r>
            <a:r>
              <a:rPr sz="1080" b="0">
                <a:solidFill>
                  <a:srgbClr val="FBF6F1"/>
                </a:solidFill>
                <a:latin typeface="Montserrat"/>
              </a:rPr>
              <a:t>A 'Skin Circle' ritual creates belonging competitors can't copy.</a:t>
            </a:r>
          </a:p>
          <a:p>
            <a:pPr>
              <a:lnSpc>
                <a:spcPct val="108000"/>
              </a:lnSpc>
              <a:spcAft>
                <a:spcPts val="1000"/>
              </a:spcAft>
            </a:pPr>
            <a:r>
              <a:rPr sz="1080" b="1">
                <a:solidFill>
                  <a:srgbClr val="E7BBC0"/>
                </a:solidFill>
                <a:latin typeface="Montserrat"/>
              </a:rPr>
              <a:t>—  </a:t>
            </a:r>
            <a:r>
              <a:rPr sz="1080" b="0">
                <a:solidFill>
                  <a:srgbClr val="FBF6F1"/>
                </a:solidFill>
                <a:latin typeface="Montserrat"/>
              </a:rPr>
              <a:t>Community feedback fuels content ideas and product trust.</a:t>
            </a:r>
          </a:p>
          <a:p>
            <a:pPr>
              <a:lnSpc>
                <a:spcPct val="108000"/>
              </a:lnSpc>
              <a:spcAft>
                <a:spcPts val="1000"/>
              </a:spcAft>
            </a:pPr>
            <a:r>
              <a:rPr sz="1080" b="1">
                <a:solidFill>
                  <a:srgbClr val="E7BBC0"/>
                </a:solidFill>
                <a:latin typeface="Montserrat"/>
              </a:rPr>
              <a:t>—  </a:t>
            </a:r>
            <a:r>
              <a:rPr sz="1080" b="0">
                <a:solidFill>
                  <a:srgbClr val="FBF6F1"/>
                </a:solidFill>
                <a:latin typeface="Montserrat"/>
              </a:rPr>
              <a:t>Highest-LTV customers come from the most engaged members.</a:t>
            </a:r>
          </a:p>
        </p:txBody>
      </p:sp>
      <p:sp>
        <p:nvSpPr>
          <p:cNvPr id="38" name="TextBox 37"/>
          <p:cNvSpPr txBox="1"/>
          <p:nvPr/>
        </p:nvSpPr>
        <p:spPr>
          <a:xfrm>
            <a:off x="6766560" y="5212080"/>
            <a:ext cx="4617720" cy="640080"/>
          </a:xfrm>
          <a:prstGeom prst="rect">
            <a:avLst/>
          </a:prstGeom>
          <a:noFill/>
        </p:spPr>
        <p:txBody>
          <a:bodyPr wrap="square" anchor="t" lIns="0" rIns="0" tIns="0" bIns="0">
            <a:spAutoFit/>
          </a:bodyPr>
          <a:lstStyle/>
          <a:p>
            <a:pPr algn="l">
              <a:lnSpc>
                <a:spcPct val="115000"/>
              </a:lnSpc>
              <a:spcBef>
                <a:spcPts val="0"/>
              </a:spcBef>
              <a:spcAft>
                <a:spcPts val="400"/>
              </a:spcAft>
            </a:pPr>
            <a:r>
              <a:rPr sz="1300" b="0" i="1">
                <a:solidFill>
                  <a:srgbClr val="E7BBC0"/>
                </a:solidFill>
                <a:latin typeface="Playfair Display"/>
              </a:rPr>
              <a:t>A 20K active community can out-perform 500K passive followers on shares, trust and revenue.</a:t>
            </a:r>
          </a:p>
        </p:txBody>
      </p:sp>
      <p:sp>
        <p:nvSpPr>
          <p:cNvPr id="39" name="Rectangle 38"/>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41" name="TextBox 40"/>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23 / 29</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PAID MEDIA STRATEGY</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Three models · efficiency over vanity</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7040880" cy="4160520"/>
        </p:xfrm>
        <a:graphic>
          <a:graphicData uri="http://schemas.openxmlformats.org/drawingml/2006/table">
            <a:tbl>
              <a:tblPr>
                <a:tableStyleId>{5C22544A-7EE6-4342-B048-85BDC9FD1C3A}</a:tableStyleId>
              </a:tblPr>
              <a:tblGrid>
                <a:gridCol w="2346960"/>
                <a:gridCol w="1564640"/>
                <a:gridCol w="1564640"/>
                <a:gridCol w="1564640"/>
              </a:tblGrid>
              <a:tr h="520065">
                <a:tc>
                  <a:txBody>
                    <a:bodyPr wrap="square"/>
                    <a:lstStyle/>
                    <a:p>
                      <a:pPr algn="l"/>
                      <a:r>
                        <a:rPr sz="1000" b="1">
                          <a:solidFill>
                            <a:srgbClr val="FFFFFF"/>
                          </a:solidFill>
                          <a:latin typeface="Montserrat"/>
                        </a:rPr>
                        <a:t>Metric (monthly, est.)</a:t>
                      </a:r>
                    </a:p>
                  </a:txBody>
                  <a:tcPr marL="91440" marR="73152" marT="36576" marB="36576" anchor="ctr">
                    <a:solidFill>
                      <a:srgbClr val="4A2C3A"/>
                    </a:solidFill>
                  </a:tcPr>
                </a:tc>
                <a:tc>
                  <a:txBody>
                    <a:bodyPr wrap="square"/>
                    <a:lstStyle/>
                    <a:p>
                      <a:pPr algn="ctr"/>
                      <a:r>
                        <a:rPr sz="1000" b="1">
                          <a:solidFill>
                            <a:srgbClr val="FFFFFF"/>
                          </a:solidFill>
                          <a:latin typeface="Montserrat"/>
                        </a:rPr>
                        <a:t>A · Minimal</a:t>
                      </a:r>
                    </a:p>
                  </a:txBody>
                  <a:tcPr marL="91440" marR="73152" marT="36576" marB="36576" anchor="ctr">
                    <a:solidFill>
                      <a:srgbClr val="4A2C3A"/>
                    </a:solidFill>
                  </a:tcPr>
                </a:tc>
                <a:tc>
                  <a:txBody>
                    <a:bodyPr wrap="square"/>
                    <a:lstStyle/>
                    <a:p>
                      <a:pPr algn="ctr"/>
                      <a:r>
                        <a:rPr sz="1000" b="1">
                          <a:solidFill>
                            <a:srgbClr val="FFFFFF"/>
                          </a:solidFill>
                          <a:latin typeface="Montserrat"/>
                        </a:rPr>
                        <a:t>B · Growth</a:t>
                      </a:r>
                    </a:p>
                  </a:txBody>
                  <a:tcPr marL="91440" marR="73152" marT="36576" marB="36576" anchor="ctr">
                    <a:solidFill>
                      <a:srgbClr val="4A2C3A"/>
                    </a:solidFill>
                  </a:tcPr>
                </a:tc>
                <a:tc>
                  <a:txBody>
                    <a:bodyPr wrap="square"/>
                    <a:lstStyle/>
                    <a:p>
                      <a:pPr algn="ctr"/>
                      <a:r>
                        <a:rPr sz="1000" b="1">
                          <a:solidFill>
                            <a:srgbClr val="FFFFFF"/>
                          </a:solidFill>
                          <a:latin typeface="Montserrat"/>
                        </a:rPr>
                        <a:t>C · Aggressive</a:t>
                      </a:r>
                    </a:p>
                  </a:txBody>
                  <a:tcPr marL="91440" marR="73152" marT="36576" marB="36576" anchor="ctr">
                    <a:solidFill>
                      <a:srgbClr val="4A2C3A"/>
                    </a:solidFill>
                  </a:tcPr>
                </a:tc>
              </a:tr>
              <a:tr h="520065">
                <a:tc>
                  <a:txBody>
                    <a:bodyPr wrap="square"/>
                    <a:lstStyle/>
                    <a:p>
                      <a:pPr algn="l"/>
                      <a:r>
                        <a:rPr sz="1019" b="0">
                          <a:solidFill>
                            <a:srgbClr val="2B2228"/>
                          </a:solidFill>
                          <a:latin typeface="Montserrat"/>
                        </a:rPr>
                        <a:t>Ad spend</a:t>
                      </a:r>
                    </a:p>
                  </a:txBody>
                  <a:tcPr marL="91440" marR="73152" marT="36576" marB="36576" anchor="ctr">
                    <a:solidFill>
                      <a:srgbClr val="FBF6F1"/>
                    </a:solidFill>
                  </a:tcPr>
                </a:tc>
                <a:tc>
                  <a:txBody>
                    <a:bodyPr wrap="square"/>
                    <a:lstStyle/>
                    <a:p>
                      <a:pPr algn="ctr"/>
                      <a:r>
                        <a:rPr sz="1019" b="0">
                          <a:solidFill>
                            <a:srgbClr val="2B2228"/>
                          </a:solidFill>
                          <a:latin typeface="Montserrat"/>
                        </a:rPr>
                        <a:t>₱150,000</a:t>
                      </a:r>
                    </a:p>
                  </a:txBody>
                  <a:tcPr marL="91440" marR="73152" marT="36576" marB="36576" anchor="ctr">
                    <a:solidFill>
                      <a:srgbClr val="FBF6F1"/>
                    </a:solidFill>
                  </a:tcPr>
                </a:tc>
                <a:tc>
                  <a:txBody>
                    <a:bodyPr wrap="square"/>
                    <a:lstStyle/>
                    <a:p>
                      <a:pPr algn="ctr"/>
                      <a:r>
                        <a:rPr sz="1019" b="0">
                          <a:solidFill>
                            <a:srgbClr val="2B2228"/>
                          </a:solidFill>
                          <a:latin typeface="Montserrat"/>
                        </a:rPr>
                        <a:t>₱400,000</a:t>
                      </a:r>
                    </a:p>
                  </a:txBody>
                  <a:tcPr marL="91440" marR="73152" marT="36576" marB="36576" anchor="ctr">
                    <a:solidFill>
                      <a:srgbClr val="FBF6F1"/>
                    </a:solidFill>
                  </a:tcPr>
                </a:tc>
                <a:tc>
                  <a:txBody>
                    <a:bodyPr wrap="square"/>
                    <a:lstStyle/>
                    <a:p>
                      <a:pPr algn="ctr"/>
                      <a:r>
                        <a:rPr sz="1019" b="0">
                          <a:solidFill>
                            <a:srgbClr val="2B2228"/>
                          </a:solidFill>
                          <a:latin typeface="Montserrat"/>
                        </a:rPr>
                        <a:t>₱800,000</a:t>
                      </a:r>
                    </a:p>
                  </a:txBody>
                  <a:tcPr marL="91440" marR="73152" marT="36576" marB="36576" anchor="ctr">
                    <a:solidFill>
                      <a:srgbClr val="FBF6F1"/>
                    </a:solidFill>
                  </a:tcPr>
                </a:tc>
              </a:tr>
              <a:tr h="520065">
                <a:tc>
                  <a:txBody>
                    <a:bodyPr wrap="square"/>
                    <a:lstStyle/>
                    <a:p>
                      <a:pPr algn="l"/>
                      <a:r>
                        <a:rPr sz="1019" b="0">
                          <a:solidFill>
                            <a:srgbClr val="2B2228"/>
                          </a:solidFill>
                          <a:latin typeface="Montserrat"/>
                        </a:rPr>
                        <a:t>Blended CPM</a:t>
                      </a:r>
                    </a:p>
                  </a:txBody>
                  <a:tcPr marL="91440" marR="73152" marT="36576" marB="36576" anchor="ctr">
                    <a:solidFill>
                      <a:srgbClr val="FFFFFF"/>
                    </a:solidFill>
                  </a:tcPr>
                </a:tc>
                <a:tc>
                  <a:txBody>
                    <a:bodyPr wrap="square"/>
                    <a:lstStyle/>
                    <a:p>
                      <a:pPr algn="ctr"/>
                      <a:r>
                        <a:rPr sz="1019" b="0">
                          <a:solidFill>
                            <a:srgbClr val="2B2228"/>
                          </a:solidFill>
                          <a:latin typeface="Montserrat"/>
                        </a:rPr>
                        <a:t>₱55</a:t>
                      </a:r>
                    </a:p>
                  </a:txBody>
                  <a:tcPr marL="91440" marR="73152" marT="36576" marB="36576" anchor="ctr">
                    <a:solidFill>
                      <a:srgbClr val="FFFFFF"/>
                    </a:solidFill>
                  </a:tcPr>
                </a:tc>
                <a:tc>
                  <a:txBody>
                    <a:bodyPr wrap="square"/>
                    <a:lstStyle/>
                    <a:p>
                      <a:pPr algn="ctr"/>
                      <a:r>
                        <a:rPr sz="1019" b="0">
                          <a:solidFill>
                            <a:srgbClr val="2B2228"/>
                          </a:solidFill>
                          <a:latin typeface="Montserrat"/>
                        </a:rPr>
                        <a:t>₱50</a:t>
                      </a:r>
                    </a:p>
                  </a:txBody>
                  <a:tcPr marL="91440" marR="73152" marT="36576" marB="36576" anchor="ctr">
                    <a:solidFill>
                      <a:srgbClr val="FFFFFF"/>
                    </a:solidFill>
                  </a:tcPr>
                </a:tc>
                <a:tc>
                  <a:txBody>
                    <a:bodyPr wrap="square"/>
                    <a:lstStyle/>
                    <a:p>
                      <a:pPr algn="ctr"/>
                      <a:r>
                        <a:rPr sz="1019" b="0">
                          <a:solidFill>
                            <a:srgbClr val="2B2228"/>
                          </a:solidFill>
                          <a:latin typeface="Montserrat"/>
                        </a:rPr>
                        <a:t>₱48</a:t>
                      </a:r>
                    </a:p>
                  </a:txBody>
                  <a:tcPr marL="91440" marR="73152" marT="36576" marB="36576" anchor="ctr">
                    <a:solidFill>
                      <a:srgbClr val="FFFFFF"/>
                    </a:solidFill>
                  </a:tcPr>
                </a:tc>
              </a:tr>
              <a:tr h="520065">
                <a:tc>
                  <a:txBody>
                    <a:bodyPr wrap="square"/>
                    <a:lstStyle/>
                    <a:p>
                      <a:pPr algn="l"/>
                      <a:r>
                        <a:rPr sz="1019" b="0">
                          <a:solidFill>
                            <a:srgbClr val="2B2228"/>
                          </a:solidFill>
                          <a:latin typeface="Montserrat"/>
                        </a:rPr>
                        <a:t>Impressions</a:t>
                      </a:r>
                    </a:p>
                  </a:txBody>
                  <a:tcPr marL="91440" marR="73152" marT="36576" marB="36576" anchor="ctr">
                    <a:solidFill>
                      <a:srgbClr val="FBF6F1"/>
                    </a:solidFill>
                  </a:tcPr>
                </a:tc>
                <a:tc>
                  <a:txBody>
                    <a:bodyPr wrap="square"/>
                    <a:lstStyle/>
                    <a:p>
                      <a:pPr algn="ctr"/>
                      <a:r>
                        <a:rPr sz="1019" b="0">
                          <a:solidFill>
                            <a:srgbClr val="2B2228"/>
                          </a:solidFill>
                          <a:latin typeface="Montserrat"/>
                        </a:rPr>
                        <a:t>~2.7M</a:t>
                      </a:r>
                    </a:p>
                  </a:txBody>
                  <a:tcPr marL="91440" marR="73152" marT="36576" marB="36576" anchor="ctr">
                    <a:solidFill>
                      <a:srgbClr val="FBF6F1"/>
                    </a:solidFill>
                  </a:tcPr>
                </a:tc>
                <a:tc>
                  <a:txBody>
                    <a:bodyPr wrap="square"/>
                    <a:lstStyle/>
                    <a:p>
                      <a:pPr algn="ctr"/>
                      <a:r>
                        <a:rPr sz="1019" b="0">
                          <a:solidFill>
                            <a:srgbClr val="2B2228"/>
                          </a:solidFill>
                          <a:latin typeface="Montserrat"/>
                        </a:rPr>
                        <a:t>~8.0M</a:t>
                      </a:r>
                    </a:p>
                  </a:txBody>
                  <a:tcPr marL="91440" marR="73152" marT="36576" marB="36576" anchor="ctr">
                    <a:solidFill>
                      <a:srgbClr val="FBF6F1"/>
                    </a:solidFill>
                  </a:tcPr>
                </a:tc>
                <a:tc>
                  <a:txBody>
                    <a:bodyPr wrap="square"/>
                    <a:lstStyle/>
                    <a:p>
                      <a:pPr algn="ctr"/>
                      <a:r>
                        <a:rPr sz="1019" b="0">
                          <a:solidFill>
                            <a:srgbClr val="2B2228"/>
                          </a:solidFill>
                          <a:latin typeface="Montserrat"/>
                        </a:rPr>
                        <a:t>~16.7M</a:t>
                      </a:r>
                    </a:p>
                  </a:txBody>
                  <a:tcPr marL="91440" marR="73152" marT="36576" marB="36576" anchor="ctr">
                    <a:solidFill>
                      <a:srgbClr val="FBF6F1"/>
                    </a:solidFill>
                  </a:tcPr>
                </a:tc>
              </a:tr>
              <a:tr h="520065">
                <a:tc>
                  <a:txBody>
                    <a:bodyPr wrap="square"/>
                    <a:lstStyle/>
                    <a:p>
                      <a:pPr algn="l"/>
                      <a:r>
                        <a:rPr sz="1019" b="0">
                          <a:solidFill>
                            <a:srgbClr val="2B2228"/>
                          </a:solidFill>
                          <a:latin typeface="Montserrat"/>
                        </a:rPr>
                        <a:t>Video views</a:t>
                      </a:r>
                    </a:p>
                  </a:txBody>
                  <a:tcPr marL="91440" marR="73152" marT="36576" marB="36576" anchor="ctr">
                    <a:solidFill>
                      <a:srgbClr val="FFFFFF"/>
                    </a:solidFill>
                  </a:tcPr>
                </a:tc>
                <a:tc>
                  <a:txBody>
                    <a:bodyPr wrap="square"/>
                    <a:lstStyle/>
                    <a:p>
                      <a:pPr algn="ctr"/>
                      <a:r>
                        <a:rPr sz="1019" b="0">
                          <a:solidFill>
                            <a:srgbClr val="2B2228"/>
                          </a:solidFill>
                          <a:latin typeface="Montserrat"/>
                        </a:rPr>
                        <a:t>~1.6M</a:t>
                      </a:r>
                    </a:p>
                  </a:txBody>
                  <a:tcPr marL="91440" marR="73152" marT="36576" marB="36576" anchor="ctr">
                    <a:solidFill>
                      <a:srgbClr val="FFFFFF"/>
                    </a:solidFill>
                  </a:tcPr>
                </a:tc>
                <a:tc>
                  <a:txBody>
                    <a:bodyPr wrap="square"/>
                    <a:lstStyle/>
                    <a:p>
                      <a:pPr algn="ctr"/>
                      <a:r>
                        <a:rPr sz="1019" b="0">
                          <a:solidFill>
                            <a:srgbClr val="2B2228"/>
                          </a:solidFill>
                          <a:latin typeface="Montserrat"/>
                        </a:rPr>
                        <a:t>~5.0M</a:t>
                      </a:r>
                    </a:p>
                  </a:txBody>
                  <a:tcPr marL="91440" marR="73152" marT="36576" marB="36576" anchor="ctr">
                    <a:solidFill>
                      <a:srgbClr val="FFFFFF"/>
                    </a:solidFill>
                  </a:tcPr>
                </a:tc>
                <a:tc>
                  <a:txBody>
                    <a:bodyPr wrap="square"/>
                    <a:lstStyle/>
                    <a:p>
                      <a:pPr algn="ctr"/>
                      <a:r>
                        <a:rPr sz="1019" b="0">
                          <a:solidFill>
                            <a:srgbClr val="2B2228"/>
                          </a:solidFill>
                          <a:latin typeface="Montserrat"/>
                        </a:rPr>
                        <a:t>~10.4M</a:t>
                      </a:r>
                    </a:p>
                  </a:txBody>
                  <a:tcPr marL="91440" marR="73152" marT="36576" marB="36576" anchor="ctr">
                    <a:solidFill>
                      <a:srgbClr val="FFFFFF"/>
                    </a:solidFill>
                  </a:tcPr>
                </a:tc>
              </a:tr>
              <a:tr h="520065">
                <a:tc>
                  <a:txBody>
                    <a:bodyPr wrap="square"/>
                    <a:lstStyle/>
                    <a:p>
                      <a:pPr algn="l"/>
                      <a:r>
                        <a:rPr sz="1019" b="0">
                          <a:solidFill>
                            <a:srgbClr val="2B2228"/>
                          </a:solidFill>
                          <a:latin typeface="Montserrat"/>
                        </a:rPr>
                        <a:t>Profile visits</a:t>
                      </a:r>
                    </a:p>
                  </a:txBody>
                  <a:tcPr marL="91440" marR="73152" marT="36576" marB="36576" anchor="ctr">
                    <a:solidFill>
                      <a:srgbClr val="FBF6F1"/>
                    </a:solidFill>
                  </a:tcPr>
                </a:tc>
                <a:tc>
                  <a:txBody>
                    <a:bodyPr wrap="square"/>
                    <a:lstStyle/>
                    <a:p>
                      <a:pPr algn="ctr"/>
                      <a:r>
                        <a:rPr sz="1019" b="0">
                          <a:solidFill>
                            <a:srgbClr val="2B2228"/>
                          </a:solidFill>
                          <a:latin typeface="Montserrat"/>
                        </a:rPr>
                        <a:t>~95K</a:t>
                      </a:r>
                    </a:p>
                  </a:txBody>
                  <a:tcPr marL="91440" marR="73152" marT="36576" marB="36576" anchor="ctr">
                    <a:solidFill>
                      <a:srgbClr val="FBF6F1"/>
                    </a:solidFill>
                  </a:tcPr>
                </a:tc>
                <a:tc>
                  <a:txBody>
                    <a:bodyPr wrap="square"/>
                    <a:lstStyle/>
                    <a:p>
                      <a:pPr algn="ctr"/>
                      <a:r>
                        <a:rPr sz="1019" b="0">
                          <a:solidFill>
                            <a:srgbClr val="2B2228"/>
                          </a:solidFill>
                          <a:latin typeface="Montserrat"/>
                        </a:rPr>
                        <a:t>~290K</a:t>
                      </a:r>
                    </a:p>
                  </a:txBody>
                  <a:tcPr marL="91440" marR="73152" marT="36576" marB="36576" anchor="ctr">
                    <a:solidFill>
                      <a:srgbClr val="FBF6F1"/>
                    </a:solidFill>
                  </a:tcPr>
                </a:tc>
                <a:tc>
                  <a:txBody>
                    <a:bodyPr wrap="square"/>
                    <a:lstStyle/>
                    <a:p>
                      <a:pPr algn="ctr"/>
                      <a:r>
                        <a:rPr sz="1019" b="0">
                          <a:solidFill>
                            <a:srgbClr val="2B2228"/>
                          </a:solidFill>
                          <a:latin typeface="Montserrat"/>
                        </a:rPr>
                        <a:t>~600K</a:t>
                      </a:r>
                    </a:p>
                  </a:txBody>
                  <a:tcPr marL="91440" marR="73152" marT="36576" marB="36576" anchor="ctr">
                    <a:solidFill>
                      <a:srgbClr val="FBF6F1"/>
                    </a:solidFill>
                  </a:tcPr>
                </a:tc>
              </a:tr>
              <a:tr h="520065">
                <a:tc>
                  <a:txBody>
                    <a:bodyPr wrap="square"/>
                    <a:lstStyle/>
                    <a:p>
                      <a:pPr algn="l"/>
                      <a:r>
                        <a:rPr sz="1019" b="0">
                          <a:solidFill>
                            <a:srgbClr val="2B2228"/>
                          </a:solidFill>
                          <a:latin typeface="Montserrat"/>
                        </a:rPr>
                        <a:t>Followers acquired</a:t>
                      </a:r>
                    </a:p>
                  </a:txBody>
                  <a:tcPr marL="91440" marR="73152" marT="36576" marB="36576" anchor="ctr">
                    <a:solidFill>
                      <a:srgbClr val="FFFFFF"/>
                    </a:solidFill>
                  </a:tcPr>
                </a:tc>
                <a:tc>
                  <a:txBody>
                    <a:bodyPr wrap="square"/>
                    <a:lstStyle/>
                    <a:p>
                      <a:pPr algn="ctr"/>
                      <a:r>
                        <a:rPr sz="1019" b="0">
                          <a:solidFill>
                            <a:srgbClr val="2B2228"/>
                          </a:solidFill>
                          <a:latin typeface="Montserrat"/>
                        </a:rPr>
                        <a:t>~9K</a:t>
                      </a:r>
                    </a:p>
                  </a:txBody>
                  <a:tcPr marL="91440" marR="73152" marT="36576" marB="36576" anchor="ctr">
                    <a:solidFill>
                      <a:srgbClr val="FFFFFF"/>
                    </a:solidFill>
                  </a:tcPr>
                </a:tc>
                <a:tc>
                  <a:txBody>
                    <a:bodyPr wrap="square"/>
                    <a:lstStyle/>
                    <a:p>
                      <a:pPr algn="ctr"/>
                      <a:r>
                        <a:rPr sz="1019" b="0">
                          <a:solidFill>
                            <a:srgbClr val="2B2228"/>
                          </a:solidFill>
                          <a:latin typeface="Montserrat"/>
                        </a:rPr>
                        <a:t>~28K</a:t>
                      </a:r>
                    </a:p>
                  </a:txBody>
                  <a:tcPr marL="91440" marR="73152" marT="36576" marB="36576" anchor="ctr">
                    <a:solidFill>
                      <a:srgbClr val="FFFFFF"/>
                    </a:solidFill>
                  </a:tcPr>
                </a:tc>
                <a:tc>
                  <a:txBody>
                    <a:bodyPr wrap="square"/>
                    <a:lstStyle/>
                    <a:p>
                      <a:pPr algn="ctr"/>
                      <a:r>
                        <a:rPr sz="1019" b="0">
                          <a:solidFill>
                            <a:srgbClr val="2B2228"/>
                          </a:solidFill>
                          <a:latin typeface="Montserrat"/>
                        </a:rPr>
                        <a:t>~58K</a:t>
                      </a:r>
                    </a:p>
                  </a:txBody>
                  <a:tcPr marL="91440" marR="73152" marT="36576" marB="36576" anchor="ctr">
                    <a:solidFill>
                      <a:srgbClr val="FFFFFF"/>
                    </a:solidFill>
                  </a:tcPr>
                </a:tc>
              </a:tr>
              <a:tr h="520065">
                <a:tc>
                  <a:txBody>
                    <a:bodyPr wrap="square"/>
                    <a:lstStyle/>
                    <a:p>
                      <a:pPr algn="l"/>
                      <a:r>
                        <a:rPr sz="1019" b="1">
                          <a:solidFill>
                            <a:srgbClr val="4A2C3A"/>
                          </a:solidFill>
                          <a:latin typeface="Montserrat"/>
                        </a:rPr>
                        <a:t>Cost per follower</a:t>
                      </a:r>
                    </a:p>
                  </a:txBody>
                  <a:tcPr marL="91440" marR="73152" marT="36576" marB="36576" anchor="ctr">
                    <a:solidFill>
                      <a:srgbClr val="F3DDDF"/>
                    </a:solidFill>
                  </a:tcPr>
                </a:tc>
                <a:tc>
                  <a:txBody>
                    <a:bodyPr wrap="square"/>
                    <a:lstStyle/>
                    <a:p>
                      <a:pPr algn="ctr"/>
                      <a:r>
                        <a:rPr sz="1019" b="1">
                          <a:solidFill>
                            <a:srgbClr val="4A2C3A"/>
                          </a:solidFill>
                          <a:latin typeface="Montserrat"/>
                        </a:rPr>
                        <a:t>~₱16.7</a:t>
                      </a:r>
                    </a:p>
                  </a:txBody>
                  <a:tcPr marL="91440" marR="73152" marT="36576" marB="36576" anchor="ctr">
                    <a:solidFill>
                      <a:srgbClr val="F3DDDF"/>
                    </a:solidFill>
                  </a:tcPr>
                </a:tc>
                <a:tc>
                  <a:txBody>
                    <a:bodyPr wrap="square"/>
                    <a:lstStyle/>
                    <a:p>
                      <a:pPr algn="ctr"/>
                      <a:r>
                        <a:rPr sz="1019" b="1">
                          <a:solidFill>
                            <a:srgbClr val="4A2C3A"/>
                          </a:solidFill>
                          <a:latin typeface="Montserrat"/>
                        </a:rPr>
                        <a:t>~₱14.3</a:t>
                      </a:r>
                    </a:p>
                  </a:txBody>
                  <a:tcPr marL="91440" marR="73152" marT="36576" marB="36576" anchor="ctr">
                    <a:solidFill>
                      <a:srgbClr val="F3DDDF"/>
                    </a:solidFill>
                  </a:tcPr>
                </a:tc>
                <a:tc>
                  <a:txBody>
                    <a:bodyPr wrap="square"/>
                    <a:lstStyle/>
                    <a:p>
                      <a:pPr algn="ctr"/>
                      <a:r>
                        <a:rPr sz="1019" b="1">
                          <a:solidFill>
                            <a:srgbClr val="4A2C3A"/>
                          </a:solidFill>
                          <a:latin typeface="Montserrat"/>
                        </a:rPr>
                        <a:t>~₱13.8</a:t>
                      </a:r>
                    </a:p>
                  </a:txBody>
                  <a:tcPr marL="91440" marR="73152" marT="36576" marB="36576" anchor="ctr">
                    <a:solidFill>
                      <a:srgbClr val="F3DDDF"/>
                    </a:solidFill>
                  </a:tcPr>
                </a:tc>
              </a:tr>
            </a:tbl>
          </a:graphicData>
        </a:graphic>
      </p:graphicFrame>
      <p:sp>
        <p:nvSpPr>
          <p:cNvPr id="7" name="Rounded Rectangle 6"/>
          <p:cNvSpPr/>
          <p:nvPr/>
        </p:nvSpPr>
        <p:spPr>
          <a:xfrm>
            <a:off x="7955279" y="1737360"/>
            <a:ext cx="3703320" cy="4160520"/>
          </a:xfrm>
          <a:prstGeom prst="roundRect">
            <a:avLst>
              <a:gd name="adj" fmla="val 4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183879" y="1920240"/>
            <a:ext cx="329184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00">
                <a:solidFill>
                  <a:srgbClr val="E7BBC0"/>
                </a:solidFill>
                <a:latin typeface="Montserrat"/>
              </a:rPr>
              <a:t>DON'T BUY VANITY</a:t>
            </a:r>
          </a:p>
        </p:txBody>
      </p:sp>
      <p:sp>
        <p:nvSpPr>
          <p:cNvPr id="9" name="TextBox 8"/>
          <p:cNvSpPr txBox="1"/>
          <p:nvPr/>
        </p:nvSpPr>
        <p:spPr>
          <a:xfrm>
            <a:off x="8183879" y="2331720"/>
            <a:ext cx="3291840" cy="2468880"/>
          </a:xfrm>
          <a:prstGeom prst="rect">
            <a:avLst/>
          </a:prstGeom>
          <a:noFill/>
        </p:spPr>
        <p:txBody>
          <a:bodyPr wrap="square" lIns="0" rIns="0" tIns="0" bIns="0">
            <a:spAutoFit/>
          </a:bodyPr>
          <a:lstStyle/>
          <a:p>
            <a:pPr>
              <a:lnSpc>
                <a:spcPct val="108000"/>
              </a:lnSpc>
              <a:spcAft>
                <a:spcPts val="900"/>
              </a:spcAft>
            </a:pPr>
            <a:r>
              <a:rPr sz="1019" b="1">
                <a:solidFill>
                  <a:srgbClr val="E7BBC0"/>
                </a:solidFill>
                <a:latin typeface="Montserrat"/>
              </a:rPr>
              <a:t>—  </a:t>
            </a:r>
            <a:r>
              <a:rPr sz="1019" b="0">
                <a:solidFill>
                  <a:srgbClr val="FBF6F1"/>
                </a:solidFill>
                <a:latin typeface="Montserrat"/>
              </a:rPr>
              <a:t>Optimising purely for followers buys cheap, low-intent accounts that crush engagement rate.</a:t>
            </a:r>
          </a:p>
          <a:p>
            <a:pPr>
              <a:lnSpc>
                <a:spcPct val="108000"/>
              </a:lnSpc>
              <a:spcAft>
                <a:spcPts val="900"/>
              </a:spcAft>
            </a:pPr>
            <a:r>
              <a:rPr sz="1019" b="1">
                <a:solidFill>
                  <a:srgbClr val="E7BBC0"/>
                </a:solidFill>
                <a:latin typeface="Montserrat"/>
              </a:rPr>
              <a:t>—  </a:t>
            </a:r>
            <a:r>
              <a:rPr sz="1019" b="0">
                <a:solidFill>
                  <a:srgbClr val="FBF6F1"/>
                </a:solidFill>
                <a:latin typeface="Montserrat"/>
              </a:rPr>
              <a:t>It inflates audience size while reach-per-post falls — the exact trap we're fixing.</a:t>
            </a:r>
          </a:p>
          <a:p>
            <a:pPr>
              <a:lnSpc>
                <a:spcPct val="108000"/>
              </a:lnSpc>
              <a:spcAft>
                <a:spcPts val="900"/>
              </a:spcAft>
            </a:pPr>
            <a:r>
              <a:rPr sz="1019" b="1">
                <a:solidFill>
                  <a:srgbClr val="E7BBC0"/>
                </a:solidFill>
                <a:latin typeface="Montserrat"/>
              </a:rPr>
              <a:t>—  </a:t>
            </a:r>
            <a:r>
              <a:rPr sz="1019" b="0">
                <a:solidFill>
                  <a:srgbClr val="FBF6F1"/>
                </a:solidFill>
                <a:latin typeface="Montserrat"/>
              </a:rPr>
              <a:t>Paid works best amplifying proven organic, not chasing follow-count.</a:t>
            </a:r>
          </a:p>
        </p:txBody>
      </p:sp>
      <p:sp>
        <p:nvSpPr>
          <p:cNvPr id="10" name="TextBox 9"/>
          <p:cNvSpPr txBox="1"/>
          <p:nvPr/>
        </p:nvSpPr>
        <p:spPr>
          <a:xfrm>
            <a:off x="8183879" y="4983480"/>
            <a:ext cx="3291840" cy="914400"/>
          </a:xfrm>
          <a:prstGeom prst="rect">
            <a:avLst/>
          </a:prstGeom>
          <a:noFill/>
        </p:spPr>
        <p:txBody>
          <a:bodyPr wrap="square" anchor="t" lIns="0" rIns="0" tIns="0" bIns="0">
            <a:spAutoFit/>
          </a:bodyPr>
          <a:lstStyle/>
          <a:p>
            <a:pPr algn="l">
              <a:lnSpc>
                <a:spcPct val="120000"/>
              </a:lnSpc>
              <a:spcBef>
                <a:spcPts val="0"/>
              </a:spcBef>
              <a:spcAft>
                <a:spcPts val="400"/>
              </a:spcAft>
            </a:pPr>
            <a:r>
              <a:rPr sz="950" b="1" i="0" spc="100">
                <a:solidFill>
                  <a:srgbClr val="E7BBC0"/>
                </a:solidFill>
                <a:latin typeface="Montserrat"/>
              </a:rPr>
              <a:t>BALANCE THE SPEND</a:t>
            </a:r>
          </a:p>
          <a:p>
            <a:pPr algn="l">
              <a:lnSpc>
                <a:spcPct val="120000"/>
              </a:lnSpc>
              <a:spcBef>
                <a:spcPts val="0"/>
              </a:spcBef>
              <a:spcAft>
                <a:spcPts val="400"/>
              </a:spcAft>
            </a:pPr>
            <a:r>
              <a:rPr sz="1050" b="0" i="0">
                <a:solidFill>
                  <a:srgbClr val="FFFFFF"/>
                </a:solidFill>
                <a:latin typeface="Montserrat"/>
              </a:rPr>
              <a:t>Reach · engagement · community · leads · revenue — not followers alone.</a:t>
            </a:r>
          </a:p>
        </p:txBody>
      </p:sp>
      <p:sp>
        <p:nvSpPr>
          <p:cNvPr id="11" name="TextBox 10"/>
          <p:cNvSpPr txBox="1"/>
          <p:nvPr/>
        </p:nvSpPr>
        <p:spPr>
          <a:xfrm>
            <a:off x="640080" y="5989320"/>
            <a:ext cx="7315200" cy="228600"/>
          </a:xfrm>
          <a:prstGeom prst="rect">
            <a:avLst/>
          </a:prstGeom>
          <a:noFill/>
        </p:spPr>
        <p:txBody>
          <a:bodyPr wrap="square" anchor="t" lIns="0" rIns="0" tIns="0" bIns="0">
            <a:spAutoFit/>
          </a:bodyPr>
          <a:lstStyle/>
          <a:p>
            <a:pPr algn="l">
              <a:lnSpc>
                <a:spcPct val="100000"/>
              </a:lnSpc>
              <a:spcBef>
                <a:spcPts val="0"/>
              </a:spcBef>
              <a:spcAft>
                <a:spcPts val="400"/>
              </a:spcAft>
            </a:pPr>
            <a:r>
              <a:rPr sz="800" b="0" i="1">
                <a:solidFill>
                  <a:srgbClr val="8A7A7E"/>
                </a:solidFill>
                <a:latin typeface="Montserrat"/>
              </a:rPr>
              <a:t>CPM/CPF modelled on PH benchmarks (FB CPM ₱75–120, TikTok CPM lower); blended across platforms.</a:t>
            </a:r>
          </a:p>
        </p:txBody>
      </p:sp>
      <p:sp>
        <p:nvSpPr>
          <p:cNvPr id="12" name="Rectangle 11"/>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4" name="TextBox 13"/>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24 / 29</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RESOURCE REQUIREMENTS</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The growth squad · July–December</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7772397" cy="4434828"/>
        </p:xfrm>
        <a:graphic>
          <a:graphicData uri="http://schemas.openxmlformats.org/drawingml/2006/table">
            <a:tbl>
              <a:tblPr>
                <a:tableStyleId>{5C22544A-7EE6-4342-B048-85BDC9FD1C3A}</a:tableStyleId>
              </a:tblPr>
              <a:tblGrid>
                <a:gridCol w="2031422"/>
                <a:gridCol w="1059872"/>
                <a:gridCol w="794904"/>
                <a:gridCol w="2649681"/>
                <a:gridCol w="1236518"/>
              </a:tblGrid>
              <a:tr h="369569">
                <a:tc>
                  <a:txBody>
                    <a:bodyPr wrap="square"/>
                    <a:lstStyle/>
                    <a:p>
                      <a:pPr algn="l"/>
                      <a:r>
                        <a:rPr sz="919" b="1">
                          <a:solidFill>
                            <a:srgbClr val="FFFFFF"/>
                          </a:solidFill>
                          <a:latin typeface="Montserrat"/>
                        </a:rPr>
                        <a:t>Role</a:t>
                      </a:r>
                    </a:p>
                  </a:txBody>
                  <a:tcPr marL="91440" marR="73152" marT="36576" marB="36576" anchor="ctr">
                    <a:solidFill>
                      <a:srgbClr val="4A2C3A"/>
                    </a:solidFill>
                  </a:tcPr>
                </a:tc>
                <a:tc>
                  <a:txBody>
                    <a:bodyPr wrap="square"/>
                    <a:lstStyle/>
                    <a:p>
                      <a:pPr algn="ctr"/>
                      <a:r>
                        <a:rPr sz="919" b="1">
                          <a:solidFill>
                            <a:srgbClr val="FFFFFF"/>
                          </a:solidFill>
                          <a:latin typeface="Montserrat"/>
                        </a:rPr>
                        <a:t>Type</a:t>
                      </a:r>
                    </a:p>
                  </a:txBody>
                  <a:tcPr marL="91440" marR="73152" marT="36576" marB="36576" anchor="ctr">
                    <a:solidFill>
                      <a:srgbClr val="4A2C3A"/>
                    </a:solidFill>
                  </a:tcPr>
                </a:tc>
                <a:tc>
                  <a:txBody>
                    <a:bodyPr wrap="square"/>
                    <a:lstStyle/>
                    <a:p>
                      <a:pPr algn="ctr"/>
                      <a:r>
                        <a:rPr sz="919" b="1">
                          <a:solidFill>
                            <a:srgbClr val="FFFFFF"/>
                          </a:solidFill>
                          <a:latin typeface="Montserrat"/>
                        </a:rPr>
                        <a:t>Hrs/wk</a:t>
                      </a:r>
                    </a:p>
                  </a:txBody>
                  <a:tcPr marL="91440" marR="73152" marT="36576" marB="36576" anchor="ctr">
                    <a:solidFill>
                      <a:srgbClr val="4A2C3A"/>
                    </a:solidFill>
                  </a:tcPr>
                </a:tc>
                <a:tc>
                  <a:txBody>
                    <a:bodyPr wrap="square"/>
                    <a:lstStyle/>
                    <a:p>
                      <a:pPr algn="ctr"/>
                      <a:r>
                        <a:rPr sz="919" b="1">
                          <a:solidFill>
                            <a:srgbClr val="FFFFFF"/>
                          </a:solidFill>
                          <a:latin typeface="Montserrat"/>
                        </a:rPr>
                        <a:t>Core responsibility</a:t>
                      </a:r>
                    </a:p>
                  </a:txBody>
                  <a:tcPr marL="91440" marR="73152" marT="36576" marB="36576" anchor="ctr">
                    <a:solidFill>
                      <a:srgbClr val="4A2C3A"/>
                    </a:solidFill>
                  </a:tcPr>
                </a:tc>
                <a:tc>
                  <a:txBody>
                    <a:bodyPr wrap="square"/>
                    <a:lstStyle/>
                    <a:p>
                      <a:pPr algn="ctr"/>
                      <a:r>
                        <a:rPr sz="919" b="1">
                          <a:solidFill>
                            <a:srgbClr val="FFFFFF"/>
                          </a:solidFill>
                          <a:latin typeface="Montserrat"/>
                        </a:rPr>
                        <a:t>Est. ₱/mo</a:t>
                      </a:r>
                    </a:p>
                  </a:txBody>
                  <a:tcPr marL="91440" marR="73152" marT="36576" marB="36576" anchor="ctr">
                    <a:solidFill>
                      <a:srgbClr val="4A2C3A"/>
                    </a:solidFill>
                  </a:tcPr>
                </a:tc>
              </a:tr>
              <a:tr h="369569">
                <a:tc>
                  <a:txBody>
                    <a:bodyPr wrap="square"/>
                    <a:lstStyle/>
                    <a:p>
                      <a:pPr algn="l"/>
                      <a:r>
                        <a:rPr sz="910" b="0">
                          <a:solidFill>
                            <a:srgbClr val="2B2228"/>
                          </a:solidFill>
                          <a:latin typeface="Montserrat"/>
                        </a:rPr>
                        <a:t>Social Media Manager</a:t>
                      </a:r>
                    </a:p>
                  </a:txBody>
                  <a:tcPr marL="91440" marR="73152" marT="36576" marB="36576" anchor="ctr">
                    <a:solidFill>
                      <a:srgbClr val="FBF6F1"/>
                    </a:solidFill>
                  </a:tcPr>
                </a:tc>
                <a:tc>
                  <a:txBody>
                    <a:bodyPr wrap="square"/>
                    <a:lstStyle/>
                    <a:p>
                      <a:pPr algn="ctr"/>
                      <a:r>
                        <a:rPr sz="910" b="0">
                          <a:solidFill>
                            <a:srgbClr val="2B2228"/>
                          </a:solidFill>
                          <a:latin typeface="Montserrat"/>
                        </a:rPr>
                        <a:t>Full-time</a:t>
                      </a:r>
                    </a:p>
                  </a:txBody>
                  <a:tcPr marL="91440" marR="73152" marT="36576" marB="36576" anchor="ctr">
                    <a:solidFill>
                      <a:srgbClr val="FBF6F1"/>
                    </a:solidFill>
                  </a:tcPr>
                </a:tc>
                <a:tc>
                  <a:txBody>
                    <a:bodyPr wrap="square"/>
                    <a:lstStyle/>
                    <a:p>
                      <a:pPr algn="ctr"/>
                      <a:r>
                        <a:rPr sz="910" b="0">
                          <a:solidFill>
                            <a:srgbClr val="2B2228"/>
                          </a:solidFill>
                          <a:latin typeface="Montserrat"/>
                        </a:rPr>
                        <a:t>40</a:t>
                      </a:r>
                    </a:p>
                  </a:txBody>
                  <a:tcPr marL="91440" marR="73152" marT="36576" marB="36576" anchor="ctr">
                    <a:solidFill>
                      <a:srgbClr val="FBF6F1"/>
                    </a:solidFill>
                  </a:tcPr>
                </a:tc>
                <a:tc>
                  <a:txBody>
                    <a:bodyPr wrap="square"/>
                    <a:lstStyle/>
                    <a:p>
                      <a:pPr algn="ctr"/>
                      <a:r>
                        <a:rPr sz="910" b="0">
                          <a:solidFill>
                            <a:srgbClr val="2B2228"/>
                          </a:solidFill>
                          <a:latin typeface="Montserrat"/>
                        </a:rPr>
                        <a:t>Owns strategy, calendar, performance</a:t>
                      </a:r>
                    </a:p>
                  </a:txBody>
                  <a:tcPr marL="91440" marR="73152" marT="36576" marB="36576" anchor="ctr">
                    <a:solidFill>
                      <a:srgbClr val="FBF6F1"/>
                    </a:solidFill>
                  </a:tcPr>
                </a:tc>
                <a:tc>
                  <a:txBody>
                    <a:bodyPr wrap="square"/>
                    <a:lstStyle/>
                    <a:p>
                      <a:pPr algn="ctr"/>
                      <a:r>
                        <a:rPr sz="910" b="0">
                          <a:solidFill>
                            <a:srgbClr val="2B2228"/>
                          </a:solidFill>
                          <a:latin typeface="Montserrat"/>
                        </a:rPr>
                        <a:t>45,000</a:t>
                      </a:r>
                    </a:p>
                  </a:txBody>
                  <a:tcPr marL="91440" marR="73152" marT="36576" marB="36576" anchor="ctr">
                    <a:solidFill>
                      <a:srgbClr val="FBF6F1"/>
                    </a:solidFill>
                  </a:tcPr>
                </a:tc>
              </a:tr>
              <a:tr h="369569">
                <a:tc>
                  <a:txBody>
                    <a:bodyPr wrap="square"/>
                    <a:lstStyle/>
                    <a:p>
                      <a:pPr algn="l"/>
                      <a:r>
                        <a:rPr sz="910" b="0">
                          <a:solidFill>
                            <a:srgbClr val="2B2228"/>
                          </a:solidFill>
                          <a:latin typeface="Montserrat"/>
                        </a:rPr>
                        <a:t>Content Strategist</a:t>
                      </a:r>
                    </a:p>
                  </a:txBody>
                  <a:tcPr marL="91440" marR="73152" marT="36576" marB="36576" anchor="ctr">
                    <a:solidFill>
                      <a:srgbClr val="FFFFFF"/>
                    </a:solidFill>
                  </a:tcPr>
                </a:tc>
                <a:tc>
                  <a:txBody>
                    <a:bodyPr wrap="square"/>
                    <a:lstStyle/>
                    <a:p>
                      <a:pPr algn="ctr"/>
                      <a:r>
                        <a:rPr sz="910" b="0">
                          <a:solidFill>
                            <a:srgbClr val="2B2228"/>
                          </a:solidFill>
                          <a:latin typeface="Montserrat"/>
                        </a:rPr>
                        <a:t>Part-time</a:t>
                      </a:r>
                    </a:p>
                  </a:txBody>
                  <a:tcPr marL="91440" marR="73152" marT="36576" marB="36576" anchor="ctr">
                    <a:solidFill>
                      <a:srgbClr val="FFFFFF"/>
                    </a:solidFill>
                  </a:tcPr>
                </a:tc>
                <a:tc>
                  <a:txBody>
                    <a:bodyPr wrap="square"/>
                    <a:lstStyle/>
                    <a:p>
                      <a:pPr algn="ctr"/>
                      <a:r>
                        <a:rPr sz="910" b="0">
                          <a:solidFill>
                            <a:srgbClr val="2B2228"/>
                          </a:solidFill>
                          <a:latin typeface="Montserrat"/>
                        </a:rPr>
                        <a:t>20</a:t>
                      </a:r>
                    </a:p>
                  </a:txBody>
                  <a:tcPr marL="91440" marR="73152" marT="36576" marB="36576" anchor="ctr">
                    <a:solidFill>
                      <a:srgbClr val="FFFFFF"/>
                    </a:solidFill>
                  </a:tcPr>
                </a:tc>
                <a:tc>
                  <a:txBody>
                    <a:bodyPr wrap="square"/>
                    <a:lstStyle/>
                    <a:p>
                      <a:pPr algn="ctr"/>
                      <a:r>
                        <a:rPr sz="910" b="0">
                          <a:solidFill>
                            <a:srgbClr val="2B2228"/>
                          </a:solidFill>
                          <a:latin typeface="Montserrat"/>
                        </a:rPr>
                        <a:t>Formats, hooks, editorial direction</a:t>
                      </a:r>
                    </a:p>
                  </a:txBody>
                  <a:tcPr marL="91440" marR="73152" marT="36576" marB="36576" anchor="ctr">
                    <a:solidFill>
                      <a:srgbClr val="FFFFFF"/>
                    </a:solidFill>
                  </a:tcPr>
                </a:tc>
                <a:tc>
                  <a:txBody>
                    <a:bodyPr wrap="square"/>
                    <a:lstStyle/>
                    <a:p>
                      <a:pPr algn="ctr"/>
                      <a:r>
                        <a:rPr sz="910" b="0">
                          <a:solidFill>
                            <a:srgbClr val="2B2228"/>
                          </a:solidFill>
                          <a:latin typeface="Montserrat"/>
                        </a:rPr>
                        <a:t>25,000</a:t>
                      </a:r>
                    </a:p>
                  </a:txBody>
                  <a:tcPr marL="91440" marR="73152" marT="36576" marB="36576" anchor="ctr">
                    <a:solidFill>
                      <a:srgbClr val="FFFFFF"/>
                    </a:solidFill>
                  </a:tcPr>
                </a:tc>
              </a:tr>
              <a:tr h="369569">
                <a:tc>
                  <a:txBody>
                    <a:bodyPr wrap="square"/>
                    <a:lstStyle/>
                    <a:p>
                      <a:pPr algn="l"/>
                      <a:r>
                        <a:rPr sz="910" b="0">
                          <a:solidFill>
                            <a:srgbClr val="2B2228"/>
                          </a:solidFill>
                          <a:latin typeface="Montserrat"/>
                        </a:rPr>
                        <a:t>Community Manager</a:t>
                      </a:r>
                    </a:p>
                  </a:txBody>
                  <a:tcPr marL="91440" marR="73152" marT="36576" marB="36576" anchor="ctr">
                    <a:solidFill>
                      <a:srgbClr val="FBF6F1"/>
                    </a:solidFill>
                  </a:tcPr>
                </a:tc>
                <a:tc>
                  <a:txBody>
                    <a:bodyPr wrap="square"/>
                    <a:lstStyle/>
                    <a:p>
                      <a:pPr algn="ctr"/>
                      <a:r>
                        <a:rPr sz="910" b="0">
                          <a:solidFill>
                            <a:srgbClr val="2B2228"/>
                          </a:solidFill>
                          <a:latin typeface="Montserrat"/>
                        </a:rPr>
                        <a:t>Full-time</a:t>
                      </a:r>
                    </a:p>
                  </a:txBody>
                  <a:tcPr marL="91440" marR="73152" marT="36576" marB="36576" anchor="ctr">
                    <a:solidFill>
                      <a:srgbClr val="FBF6F1"/>
                    </a:solidFill>
                  </a:tcPr>
                </a:tc>
                <a:tc>
                  <a:txBody>
                    <a:bodyPr wrap="square"/>
                    <a:lstStyle/>
                    <a:p>
                      <a:pPr algn="ctr"/>
                      <a:r>
                        <a:rPr sz="910" b="0">
                          <a:solidFill>
                            <a:srgbClr val="2B2228"/>
                          </a:solidFill>
                          <a:latin typeface="Montserrat"/>
                        </a:rPr>
                        <a:t>40</a:t>
                      </a:r>
                    </a:p>
                  </a:txBody>
                  <a:tcPr marL="91440" marR="73152" marT="36576" marB="36576" anchor="ctr">
                    <a:solidFill>
                      <a:srgbClr val="FBF6F1"/>
                    </a:solidFill>
                  </a:tcPr>
                </a:tc>
                <a:tc>
                  <a:txBody>
                    <a:bodyPr wrap="square"/>
                    <a:lstStyle/>
                    <a:p>
                      <a:pPr algn="ctr"/>
                      <a:r>
                        <a:rPr sz="910" b="0">
                          <a:solidFill>
                            <a:srgbClr val="2B2228"/>
                          </a:solidFill>
                          <a:latin typeface="Montserrat"/>
                        </a:rPr>
                        <a:t>Groups, replies, the 'Tita' voice</a:t>
                      </a:r>
                    </a:p>
                  </a:txBody>
                  <a:tcPr marL="91440" marR="73152" marT="36576" marB="36576" anchor="ctr">
                    <a:solidFill>
                      <a:srgbClr val="FBF6F1"/>
                    </a:solidFill>
                  </a:tcPr>
                </a:tc>
                <a:tc>
                  <a:txBody>
                    <a:bodyPr wrap="square"/>
                    <a:lstStyle/>
                    <a:p>
                      <a:pPr algn="ctr"/>
                      <a:r>
                        <a:rPr sz="910" b="0">
                          <a:solidFill>
                            <a:srgbClr val="2B2228"/>
                          </a:solidFill>
                          <a:latin typeface="Montserrat"/>
                        </a:rPr>
                        <a:t>30,000</a:t>
                      </a:r>
                    </a:p>
                  </a:txBody>
                  <a:tcPr marL="91440" marR="73152" marT="36576" marB="36576" anchor="ctr">
                    <a:solidFill>
                      <a:srgbClr val="FBF6F1"/>
                    </a:solidFill>
                  </a:tcPr>
                </a:tc>
              </a:tr>
              <a:tr h="369569">
                <a:tc>
                  <a:txBody>
                    <a:bodyPr wrap="square"/>
                    <a:lstStyle/>
                    <a:p>
                      <a:pPr algn="l"/>
                      <a:r>
                        <a:rPr sz="910" b="0">
                          <a:solidFill>
                            <a:srgbClr val="2B2228"/>
                          </a:solidFill>
                          <a:latin typeface="Montserrat"/>
                        </a:rPr>
                        <a:t>Graphic Designer</a:t>
                      </a:r>
                    </a:p>
                  </a:txBody>
                  <a:tcPr marL="91440" marR="73152" marT="36576" marB="36576" anchor="ctr">
                    <a:solidFill>
                      <a:srgbClr val="FFFFFF"/>
                    </a:solidFill>
                  </a:tcPr>
                </a:tc>
                <a:tc>
                  <a:txBody>
                    <a:bodyPr wrap="square"/>
                    <a:lstStyle/>
                    <a:p>
                      <a:pPr algn="ctr"/>
                      <a:r>
                        <a:rPr sz="910" b="0">
                          <a:solidFill>
                            <a:srgbClr val="2B2228"/>
                          </a:solidFill>
                          <a:latin typeface="Montserrat"/>
                        </a:rPr>
                        <a:t>Part-time</a:t>
                      </a:r>
                    </a:p>
                  </a:txBody>
                  <a:tcPr marL="91440" marR="73152" marT="36576" marB="36576" anchor="ctr">
                    <a:solidFill>
                      <a:srgbClr val="FFFFFF"/>
                    </a:solidFill>
                  </a:tcPr>
                </a:tc>
                <a:tc>
                  <a:txBody>
                    <a:bodyPr wrap="square"/>
                    <a:lstStyle/>
                    <a:p>
                      <a:pPr algn="ctr"/>
                      <a:r>
                        <a:rPr sz="910" b="0">
                          <a:solidFill>
                            <a:srgbClr val="2B2228"/>
                          </a:solidFill>
                          <a:latin typeface="Montserrat"/>
                        </a:rPr>
                        <a:t>20</a:t>
                      </a:r>
                    </a:p>
                  </a:txBody>
                  <a:tcPr marL="91440" marR="73152" marT="36576" marB="36576" anchor="ctr">
                    <a:solidFill>
                      <a:srgbClr val="FFFFFF"/>
                    </a:solidFill>
                  </a:tcPr>
                </a:tc>
                <a:tc>
                  <a:txBody>
                    <a:bodyPr wrap="square"/>
                    <a:lstStyle/>
                    <a:p>
                      <a:pPr algn="ctr"/>
                      <a:r>
                        <a:rPr sz="910" b="0">
                          <a:solidFill>
                            <a:srgbClr val="2B2228"/>
                          </a:solidFill>
                          <a:latin typeface="Montserrat"/>
                        </a:rPr>
                        <a:t>Carousels, thumbnails, brand system</a:t>
                      </a:r>
                    </a:p>
                  </a:txBody>
                  <a:tcPr marL="91440" marR="73152" marT="36576" marB="36576" anchor="ctr">
                    <a:solidFill>
                      <a:srgbClr val="FFFFFF"/>
                    </a:solidFill>
                  </a:tcPr>
                </a:tc>
                <a:tc>
                  <a:txBody>
                    <a:bodyPr wrap="square"/>
                    <a:lstStyle/>
                    <a:p>
                      <a:pPr algn="ctr"/>
                      <a:r>
                        <a:rPr sz="910" b="0">
                          <a:solidFill>
                            <a:srgbClr val="2B2228"/>
                          </a:solidFill>
                          <a:latin typeface="Montserrat"/>
                        </a:rPr>
                        <a:t>20,000</a:t>
                      </a:r>
                    </a:p>
                  </a:txBody>
                  <a:tcPr marL="91440" marR="73152" marT="36576" marB="36576" anchor="ctr">
                    <a:solidFill>
                      <a:srgbClr val="FFFFFF"/>
                    </a:solidFill>
                  </a:tcPr>
                </a:tc>
              </a:tr>
              <a:tr h="369569">
                <a:tc>
                  <a:txBody>
                    <a:bodyPr wrap="square"/>
                    <a:lstStyle/>
                    <a:p>
                      <a:pPr algn="l"/>
                      <a:r>
                        <a:rPr sz="910" b="0">
                          <a:solidFill>
                            <a:srgbClr val="2B2228"/>
                          </a:solidFill>
                          <a:latin typeface="Montserrat"/>
                        </a:rPr>
                        <a:t>Video Editor</a:t>
                      </a:r>
                    </a:p>
                  </a:txBody>
                  <a:tcPr marL="91440" marR="73152" marT="36576" marB="36576" anchor="ctr">
                    <a:solidFill>
                      <a:srgbClr val="FBF6F1"/>
                    </a:solidFill>
                  </a:tcPr>
                </a:tc>
                <a:tc>
                  <a:txBody>
                    <a:bodyPr wrap="square"/>
                    <a:lstStyle/>
                    <a:p>
                      <a:pPr algn="ctr"/>
                      <a:r>
                        <a:rPr sz="910" b="0">
                          <a:solidFill>
                            <a:srgbClr val="2B2228"/>
                          </a:solidFill>
                          <a:latin typeface="Montserrat"/>
                        </a:rPr>
                        <a:t>Full-time</a:t>
                      </a:r>
                    </a:p>
                  </a:txBody>
                  <a:tcPr marL="91440" marR="73152" marT="36576" marB="36576" anchor="ctr">
                    <a:solidFill>
                      <a:srgbClr val="FBF6F1"/>
                    </a:solidFill>
                  </a:tcPr>
                </a:tc>
                <a:tc>
                  <a:txBody>
                    <a:bodyPr wrap="square"/>
                    <a:lstStyle/>
                    <a:p>
                      <a:pPr algn="ctr"/>
                      <a:r>
                        <a:rPr sz="910" b="0">
                          <a:solidFill>
                            <a:srgbClr val="2B2228"/>
                          </a:solidFill>
                          <a:latin typeface="Montserrat"/>
                        </a:rPr>
                        <a:t>40</a:t>
                      </a:r>
                    </a:p>
                  </a:txBody>
                  <a:tcPr marL="91440" marR="73152" marT="36576" marB="36576" anchor="ctr">
                    <a:solidFill>
                      <a:srgbClr val="FBF6F1"/>
                    </a:solidFill>
                  </a:tcPr>
                </a:tc>
                <a:tc>
                  <a:txBody>
                    <a:bodyPr wrap="square"/>
                    <a:lstStyle/>
                    <a:p>
                      <a:pPr algn="ctr"/>
                      <a:r>
                        <a:rPr sz="910" b="0">
                          <a:solidFill>
                            <a:srgbClr val="2B2228"/>
                          </a:solidFill>
                          <a:latin typeface="Montserrat"/>
                        </a:rPr>
                        <a:t>Short-form editing, repurposing engine</a:t>
                      </a:r>
                    </a:p>
                  </a:txBody>
                  <a:tcPr marL="91440" marR="73152" marT="36576" marB="36576" anchor="ctr">
                    <a:solidFill>
                      <a:srgbClr val="FBF6F1"/>
                    </a:solidFill>
                  </a:tcPr>
                </a:tc>
                <a:tc>
                  <a:txBody>
                    <a:bodyPr wrap="square"/>
                    <a:lstStyle/>
                    <a:p>
                      <a:pPr algn="ctr"/>
                      <a:r>
                        <a:rPr sz="910" b="0">
                          <a:solidFill>
                            <a:srgbClr val="2B2228"/>
                          </a:solidFill>
                          <a:latin typeface="Montserrat"/>
                        </a:rPr>
                        <a:t>35,000</a:t>
                      </a:r>
                    </a:p>
                  </a:txBody>
                  <a:tcPr marL="91440" marR="73152" marT="36576" marB="36576" anchor="ctr">
                    <a:solidFill>
                      <a:srgbClr val="FBF6F1"/>
                    </a:solidFill>
                  </a:tcPr>
                </a:tc>
              </a:tr>
              <a:tr h="369569">
                <a:tc>
                  <a:txBody>
                    <a:bodyPr wrap="square"/>
                    <a:lstStyle/>
                    <a:p>
                      <a:pPr algn="l"/>
                      <a:r>
                        <a:rPr sz="910" b="0">
                          <a:solidFill>
                            <a:srgbClr val="2B2228"/>
                          </a:solidFill>
                          <a:latin typeface="Montserrat"/>
                        </a:rPr>
                        <a:t>Videographer</a:t>
                      </a:r>
                    </a:p>
                  </a:txBody>
                  <a:tcPr marL="91440" marR="73152" marT="36576" marB="36576" anchor="ctr">
                    <a:solidFill>
                      <a:srgbClr val="FFFFFF"/>
                    </a:solidFill>
                  </a:tcPr>
                </a:tc>
                <a:tc>
                  <a:txBody>
                    <a:bodyPr wrap="square"/>
                    <a:lstStyle/>
                    <a:p>
                      <a:pPr algn="ctr"/>
                      <a:r>
                        <a:rPr sz="910" b="0">
                          <a:solidFill>
                            <a:srgbClr val="2B2228"/>
                          </a:solidFill>
                          <a:latin typeface="Montserrat"/>
                        </a:rPr>
                        <a:t>Part-time</a:t>
                      </a:r>
                    </a:p>
                  </a:txBody>
                  <a:tcPr marL="91440" marR="73152" marT="36576" marB="36576" anchor="ctr">
                    <a:solidFill>
                      <a:srgbClr val="FFFFFF"/>
                    </a:solidFill>
                  </a:tcPr>
                </a:tc>
                <a:tc>
                  <a:txBody>
                    <a:bodyPr wrap="square"/>
                    <a:lstStyle/>
                    <a:p>
                      <a:pPr algn="ctr"/>
                      <a:r>
                        <a:rPr sz="910" b="0">
                          <a:solidFill>
                            <a:srgbClr val="2B2228"/>
                          </a:solidFill>
                          <a:latin typeface="Montserrat"/>
                        </a:rPr>
                        <a:t>16</a:t>
                      </a:r>
                    </a:p>
                  </a:txBody>
                  <a:tcPr marL="91440" marR="73152" marT="36576" marB="36576" anchor="ctr">
                    <a:solidFill>
                      <a:srgbClr val="FFFFFF"/>
                    </a:solidFill>
                  </a:tcPr>
                </a:tc>
                <a:tc>
                  <a:txBody>
                    <a:bodyPr wrap="square"/>
                    <a:lstStyle/>
                    <a:p>
                      <a:pPr algn="ctr"/>
                      <a:r>
                        <a:rPr sz="910" b="0">
                          <a:solidFill>
                            <a:srgbClr val="2B2228"/>
                          </a:solidFill>
                          <a:latin typeface="Montserrat"/>
                        </a:rPr>
                        <a:t>Shoot days, founder content</a:t>
                      </a:r>
                    </a:p>
                  </a:txBody>
                  <a:tcPr marL="91440" marR="73152" marT="36576" marB="36576" anchor="ctr">
                    <a:solidFill>
                      <a:srgbClr val="FFFFFF"/>
                    </a:solidFill>
                  </a:tcPr>
                </a:tc>
                <a:tc>
                  <a:txBody>
                    <a:bodyPr wrap="square"/>
                    <a:lstStyle/>
                    <a:p>
                      <a:pPr algn="ctr"/>
                      <a:r>
                        <a:rPr sz="910" b="0">
                          <a:solidFill>
                            <a:srgbClr val="2B2228"/>
                          </a:solidFill>
                          <a:latin typeface="Montserrat"/>
                        </a:rPr>
                        <a:t>20,000</a:t>
                      </a:r>
                    </a:p>
                  </a:txBody>
                  <a:tcPr marL="91440" marR="73152" marT="36576" marB="36576" anchor="ctr">
                    <a:solidFill>
                      <a:srgbClr val="FFFFFF"/>
                    </a:solidFill>
                  </a:tcPr>
                </a:tc>
              </a:tr>
              <a:tr h="369569">
                <a:tc>
                  <a:txBody>
                    <a:bodyPr wrap="square"/>
                    <a:lstStyle/>
                    <a:p>
                      <a:pPr algn="l"/>
                      <a:r>
                        <a:rPr sz="910" b="0">
                          <a:solidFill>
                            <a:srgbClr val="2B2228"/>
                          </a:solidFill>
                          <a:latin typeface="Montserrat"/>
                        </a:rPr>
                        <a:t>Photographer</a:t>
                      </a:r>
                    </a:p>
                  </a:txBody>
                  <a:tcPr marL="91440" marR="73152" marT="36576" marB="36576" anchor="ctr">
                    <a:solidFill>
                      <a:srgbClr val="FBF6F1"/>
                    </a:solidFill>
                  </a:tcPr>
                </a:tc>
                <a:tc>
                  <a:txBody>
                    <a:bodyPr wrap="square"/>
                    <a:lstStyle/>
                    <a:p>
                      <a:pPr algn="ctr"/>
                      <a:r>
                        <a:rPr sz="910" b="0">
                          <a:solidFill>
                            <a:srgbClr val="2B2228"/>
                          </a:solidFill>
                          <a:latin typeface="Montserrat"/>
                        </a:rPr>
                        <a:t>Project</a:t>
                      </a:r>
                    </a:p>
                  </a:txBody>
                  <a:tcPr marL="91440" marR="73152" marT="36576" marB="36576" anchor="ctr">
                    <a:solidFill>
                      <a:srgbClr val="FBF6F1"/>
                    </a:solidFill>
                  </a:tcPr>
                </a:tc>
                <a:tc>
                  <a:txBody>
                    <a:bodyPr wrap="square"/>
                    <a:lstStyle/>
                    <a:p>
                      <a:pPr algn="ctr"/>
                      <a:r>
                        <a:rPr sz="910" b="0">
                          <a:solidFill>
                            <a:srgbClr val="2B2228"/>
                          </a:solidFill>
                          <a:latin typeface="Montserrat"/>
                        </a:rPr>
                        <a:t>8</a:t>
                      </a:r>
                    </a:p>
                  </a:txBody>
                  <a:tcPr marL="91440" marR="73152" marT="36576" marB="36576" anchor="ctr">
                    <a:solidFill>
                      <a:srgbClr val="FBF6F1"/>
                    </a:solidFill>
                  </a:tcPr>
                </a:tc>
                <a:tc>
                  <a:txBody>
                    <a:bodyPr wrap="square"/>
                    <a:lstStyle/>
                    <a:p>
                      <a:pPr algn="ctr"/>
                      <a:r>
                        <a:rPr sz="910" b="0">
                          <a:solidFill>
                            <a:srgbClr val="2B2228"/>
                          </a:solidFill>
                          <a:latin typeface="Montserrat"/>
                        </a:rPr>
                        <a:t>Before/after, product, brand stills</a:t>
                      </a:r>
                    </a:p>
                  </a:txBody>
                  <a:tcPr marL="91440" marR="73152" marT="36576" marB="36576" anchor="ctr">
                    <a:solidFill>
                      <a:srgbClr val="FBF6F1"/>
                    </a:solidFill>
                  </a:tcPr>
                </a:tc>
                <a:tc>
                  <a:txBody>
                    <a:bodyPr wrap="square"/>
                    <a:lstStyle/>
                    <a:p>
                      <a:pPr algn="ctr"/>
                      <a:r>
                        <a:rPr sz="910" b="0">
                          <a:solidFill>
                            <a:srgbClr val="2B2228"/>
                          </a:solidFill>
                          <a:latin typeface="Montserrat"/>
                        </a:rPr>
                        <a:t>12,000</a:t>
                      </a:r>
                    </a:p>
                  </a:txBody>
                  <a:tcPr marL="91440" marR="73152" marT="36576" marB="36576" anchor="ctr">
                    <a:solidFill>
                      <a:srgbClr val="FBF6F1"/>
                    </a:solidFill>
                  </a:tcPr>
                </a:tc>
              </a:tr>
              <a:tr h="369569">
                <a:tc>
                  <a:txBody>
                    <a:bodyPr wrap="square"/>
                    <a:lstStyle/>
                    <a:p>
                      <a:pPr algn="l"/>
                      <a:r>
                        <a:rPr sz="910" b="0">
                          <a:solidFill>
                            <a:srgbClr val="2B2228"/>
                          </a:solidFill>
                          <a:latin typeface="Montserrat"/>
                        </a:rPr>
                        <a:t>Media Buyer</a:t>
                      </a:r>
                    </a:p>
                  </a:txBody>
                  <a:tcPr marL="91440" marR="73152" marT="36576" marB="36576" anchor="ctr">
                    <a:solidFill>
                      <a:srgbClr val="FFFFFF"/>
                    </a:solidFill>
                  </a:tcPr>
                </a:tc>
                <a:tc>
                  <a:txBody>
                    <a:bodyPr wrap="square"/>
                    <a:lstStyle/>
                    <a:p>
                      <a:pPr algn="ctr"/>
                      <a:r>
                        <a:rPr sz="910" b="0">
                          <a:solidFill>
                            <a:srgbClr val="2B2228"/>
                          </a:solidFill>
                          <a:latin typeface="Montserrat"/>
                        </a:rPr>
                        <a:t>Part-time</a:t>
                      </a:r>
                    </a:p>
                  </a:txBody>
                  <a:tcPr marL="91440" marR="73152" marT="36576" marB="36576" anchor="ctr">
                    <a:solidFill>
                      <a:srgbClr val="FFFFFF"/>
                    </a:solidFill>
                  </a:tcPr>
                </a:tc>
                <a:tc>
                  <a:txBody>
                    <a:bodyPr wrap="square"/>
                    <a:lstStyle/>
                    <a:p>
                      <a:pPr algn="ctr"/>
                      <a:r>
                        <a:rPr sz="910" b="0">
                          <a:solidFill>
                            <a:srgbClr val="2B2228"/>
                          </a:solidFill>
                          <a:latin typeface="Montserrat"/>
                        </a:rPr>
                        <a:t>16</a:t>
                      </a:r>
                    </a:p>
                  </a:txBody>
                  <a:tcPr marL="91440" marR="73152" marT="36576" marB="36576" anchor="ctr">
                    <a:solidFill>
                      <a:srgbClr val="FFFFFF"/>
                    </a:solidFill>
                  </a:tcPr>
                </a:tc>
                <a:tc>
                  <a:txBody>
                    <a:bodyPr wrap="square"/>
                    <a:lstStyle/>
                    <a:p>
                      <a:pPr algn="ctr"/>
                      <a:r>
                        <a:rPr sz="910" b="0">
                          <a:solidFill>
                            <a:srgbClr val="2B2228"/>
                          </a:solidFill>
                          <a:latin typeface="Montserrat"/>
                        </a:rPr>
                        <a:t>Paid setup, optimisation, reporting</a:t>
                      </a:r>
                    </a:p>
                  </a:txBody>
                  <a:tcPr marL="91440" marR="73152" marT="36576" marB="36576" anchor="ctr">
                    <a:solidFill>
                      <a:srgbClr val="FFFFFF"/>
                    </a:solidFill>
                  </a:tcPr>
                </a:tc>
                <a:tc>
                  <a:txBody>
                    <a:bodyPr wrap="square"/>
                    <a:lstStyle/>
                    <a:p>
                      <a:pPr algn="ctr"/>
                      <a:r>
                        <a:rPr sz="910" b="0">
                          <a:solidFill>
                            <a:srgbClr val="2B2228"/>
                          </a:solidFill>
                          <a:latin typeface="Montserrat"/>
                        </a:rPr>
                        <a:t>30,000</a:t>
                      </a:r>
                    </a:p>
                  </a:txBody>
                  <a:tcPr marL="91440" marR="73152" marT="36576" marB="36576" anchor="ctr">
                    <a:solidFill>
                      <a:srgbClr val="FFFFFF"/>
                    </a:solidFill>
                  </a:tcPr>
                </a:tc>
              </a:tr>
              <a:tr h="369569">
                <a:tc>
                  <a:txBody>
                    <a:bodyPr wrap="square"/>
                    <a:lstStyle/>
                    <a:p>
                      <a:pPr algn="l"/>
                      <a:r>
                        <a:rPr sz="910" b="0">
                          <a:solidFill>
                            <a:srgbClr val="2B2228"/>
                          </a:solidFill>
                          <a:latin typeface="Montserrat"/>
                        </a:rPr>
                        <a:t>Influencer Manager</a:t>
                      </a:r>
                    </a:p>
                  </a:txBody>
                  <a:tcPr marL="91440" marR="73152" marT="36576" marB="36576" anchor="ctr">
                    <a:solidFill>
                      <a:srgbClr val="FBF6F1"/>
                    </a:solidFill>
                  </a:tcPr>
                </a:tc>
                <a:tc>
                  <a:txBody>
                    <a:bodyPr wrap="square"/>
                    <a:lstStyle/>
                    <a:p>
                      <a:pPr algn="ctr"/>
                      <a:r>
                        <a:rPr sz="910" b="0">
                          <a:solidFill>
                            <a:srgbClr val="2B2228"/>
                          </a:solidFill>
                          <a:latin typeface="Montserrat"/>
                        </a:rPr>
                        <a:t>Full-time</a:t>
                      </a:r>
                    </a:p>
                  </a:txBody>
                  <a:tcPr marL="91440" marR="73152" marT="36576" marB="36576" anchor="ctr">
                    <a:solidFill>
                      <a:srgbClr val="FBF6F1"/>
                    </a:solidFill>
                  </a:tcPr>
                </a:tc>
                <a:tc>
                  <a:txBody>
                    <a:bodyPr wrap="square"/>
                    <a:lstStyle/>
                    <a:p>
                      <a:pPr algn="ctr"/>
                      <a:r>
                        <a:rPr sz="910" b="0">
                          <a:solidFill>
                            <a:srgbClr val="2B2228"/>
                          </a:solidFill>
                          <a:latin typeface="Montserrat"/>
                        </a:rPr>
                        <a:t>40</a:t>
                      </a:r>
                    </a:p>
                  </a:txBody>
                  <a:tcPr marL="91440" marR="73152" marT="36576" marB="36576" anchor="ctr">
                    <a:solidFill>
                      <a:srgbClr val="FBF6F1"/>
                    </a:solidFill>
                  </a:tcPr>
                </a:tc>
                <a:tc>
                  <a:txBody>
                    <a:bodyPr wrap="square"/>
                    <a:lstStyle/>
                    <a:p>
                      <a:pPr algn="ctr"/>
                      <a:r>
                        <a:rPr sz="910" b="0">
                          <a:solidFill>
                            <a:srgbClr val="2B2228"/>
                          </a:solidFill>
                          <a:latin typeface="Montserrat"/>
                        </a:rPr>
                        <a:t>Recruit &amp; run 36 creators/mo</a:t>
                      </a:r>
                    </a:p>
                  </a:txBody>
                  <a:tcPr marL="91440" marR="73152" marT="36576" marB="36576" anchor="ctr">
                    <a:solidFill>
                      <a:srgbClr val="FBF6F1"/>
                    </a:solidFill>
                  </a:tcPr>
                </a:tc>
                <a:tc>
                  <a:txBody>
                    <a:bodyPr wrap="square"/>
                    <a:lstStyle/>
                    <a:p>
                      <a:pPr algn="ctr"/>
                      <a:r>
                        <a:rPr sz="910" b="0">
                          <a:solidFill>
                            <a:srgbClr val="2B2228"/>
                          </a:solidFill>
                          <a:latin typeface="Montserrat"/>
                        </a:rPr>
                        <a:t>32,000</a:t>
                      </a:r>
                    </a:p>
                  </a:txBody>
                  <a:tcPr marL="91440" marR="73152" marT="36576" marB="36576" anchor="ctr">
                    <a:solidFill>
                      <a:srgbClr val="FBF6F1"/>
                    </a:solidFill>
                  </a:tcPr>
                </a:tc>
              </a:tr>
              <a:tr h="369569">
                <a:tc>
                  <a:txBody>
                    <a:bodyPr wrap="square"/>
                    <a:lstStyle/>
                    <a:p>
                      <a:pPr algn="l"/>
                      <a:r>
                        <a:rPr sz="910" b="0">
                          <a:solidFill>
                            <a:srgbClr val="2B2228"/>
                          </a:solidFill>
                          <a:latin typeface="Montserrat"/>
                        </a:rPr>
                        <a:t>Project Manager</a:t>
                      </a:r>
                    </a:p>
                  </a:txBody>
                  <a:tcPr marL="91440" marR="73152" marT="36576" marB="36576" anchor="ctr">
                    <a:solidFill>
                      <a:srgbClr val="FFFFFF"/>
                    </a:solidFill>
                  </a:tcPr>
                </a:tc>
                <a:tc>
                  <a:txBody>
                    <a:bodyPr wrap="square"/>
                    <a:lstStyle/>
                    <a:p>
                      <a:pPr algn="ctr"/>
                      <a:r>
                        <a:rPr sz="910" b="0">
                          <a:solidFill>
                            <a:srgbClr val="2B2228"/>
                          </a:solidFill>
                          <a:latin typeface="Montserrat"/>
                        </a:rPr>
                        <a:t>Part-time</a:t>
                      </a:r>
                    </a:p>
                  </a:txBody>
                  <a:tcPr marL="91440" marR="73152" marT="36576" marB="36576" anchor="ctr">
                    <a:solidFill>
                      <a:srgbClr val="FFFFFF"/>
                    </a:solidFill>
                  </a:tcPr>
                </a:tc>
                <a:tc>
                  <a:txBody>
                    <a:bodyPr wrap="square"/>
                    <a:lstStyle/>
                    <a:p>
                      <a:pPr algn="ctr"/>
                      <a:r>
                        <a:rPr sz="910" b="0">
                          <a:solidFill>
                            <a:srgbClr val="2B2228"/>
                          </a:solidFill>
                          <a:latin typeface="Montserrat"/>
                        </a:rPr>
                        <a:t>16</a:t>
                      </a:r>
                    </a:p>
                  </a:txBody>
                  <a:tcPr marL="91440" marR="73152" marT="36576" marB="36576" anchor="ctr">
                    <a:solidFill>
                      <a:srgbClr val="FFFFFF"/>
                    </a:solidFill>
                  </a:tcPr>
                </a:tc>
                <a:tc>
                  <a:txBody>
                    <a:bodyPr wrap="square"/>
                    <a:lstStyle/>
                    <a:p>
                      <a:pPr algn="ctr"/>
                      <a:r>
                        <a:rPr sz="910" b="0">
                          <a:solidFill>
                            <a:srgbClr val="2B2228"/>
                          </a:solidFill>
                          <a:latin typeface="Montserrat"/>
                        </a:rPr>
                        <a:t>Cadence, QA, client reporting</a:t>
                      </a:r>
                    </a:p>
                  </a:txBody>
                  <a:tcPr marL="91440" marR="73152" marT="36576" marB="36576" anchor="ctr">
                    <a:solidFill>
                      <a:srgbClr val="FFFFFF"/>
                    </a:solidFill>
                  </a:tcPr>
                </a:tc>
                <a:tc>
                  <a:txBody>
                    <a:bodyPr wrap="square"/>
                    <a:lstStyle/>
                    <a:p>
                      <a:pPr algn="ctr"/>
                      <a:r>
                        <a:rPr sz="910" b="0">
                          <a:solidFill>
                            <a:srgbClr val="2B2228"/>
                          </a:solidFill>
                          <a:latin typeface="Montserrat"/>
                        </a:rPr>
                        <a:t>28,000</a:t>
                      </a:r>
                    </a:p>
                  </a:txBody>
                  <a:tcPr marL="91440" marR="73152" marT="36576" marB="36576" anchor="ctr">
                    <a:solidFill>
                      <a:srgbClr val="FFFFFF"/>
                    </a:solidFill>
                  </a:tcPr>
                </a:tc>
              </a:tr>
              <a:tr h="369569">
                <a:tc>
                  <a:txBody>
                    <a:bodyPr wrap="square"/>
                    <a:lstStyle/>
                    <a:p>
                      <a:pPr algn="l"/>
                      <a:r>
                        <a:rPr sz="910" b="1">
                          <a:solidFill>
                            <a:srgbClr val="4A2C3A"/>
                          </a:solidFill>
                          <a:latin typeface="Montserrat"/>
                        </a:rPr>
                        <a:t>TOTAL TEAM</a:t>
                      </a:r>
                    </a:p>
                  </a:txBody>
                  <a:tcPr marL="91440" marR="73152" marT="36576" marB="36576" anchor="ctr">
                    <a:solidFill>
                      <a:srgbClr val="F3DDDF"/>
                    </a:solidFill>
                  </a:tcPr>
                </a:tc>
                <a:tc>
                  <a:txBody>
                    <a:bodyPr wrap="square"/>
                    <a:lstStyle/>
                    <a:p>
                      <a:pPr algn="ctr"/>
                      <a:r>
                        <a:rPr sz="910" b="1">
                          <a:solidFill>
                            <a:srgbClr val="4A2C3A"/>
                          </a:solidFill>
                          <a:latin typeface="Montserrat"/>
                        </a:rPr>
                        <a:t>—</a:t>
                      </a:r>
                    </a:p>
                  </a:txBody>
                  <a:tcPr marL="91440" marR="73152" marT="36576" marB="36576" anchor="ctr">
                    <a:solidFill>
                      <a:srgbClr val="F3DDDF"/>
                    </a:solidFill>
                  </a:tcPr>
                </a:tc>
                <a:tc>
                  <a:txBody>
                    <a:bodyPr wrap="square"/>
                    <a:lstStyle/>
                    <a:p>
                      <a:pPr algn="ctr"/>
                      <a:r>
                        <a:rPr sz="910" b="1">
                          <a:solidFill>
                            <a:srgbClr val="4A2C3A"/>
                          </a:solidFill>
                          <a:latin typeface="Montserrat"/>
                        </a:rPr>
                        <a:t>—</a:t>
                      </a:r>
                    </a:p>
                  </a:txBody>
                  <a:tcPr marL="91440" marR="73152" marT="36576" marB="36576" anchor="ctr">
                    <a:solidFill>
                      <a:srgbClr val="F3DDDF"/>
                    </a:solidFill>
                  </a:tcPr>
                </a:tc>
                <a:tc>
                  <a:txBody>
                    <a:bodyPr wrap="square"/>
                    <a:lstStyle/>
                    <a:p>
                      <a:pPr algn="ctr"/>
                      <a:r>
                        <a:rPr sz="910" b="1">
                          <a:solidFill>
                            <a:srgbClr val="4A2C3A"/>
                          </a:solidFill>
                          <a:latin typeface="Montserrat"/>
                        </a:rPr>
                        <a:t>Integrated growth squad</a:t>
                      </a:r>
                    </a:p>
                  </a:txBody>
                  <a:tcPr marL="91440" marR="73152" marT="36576" marB="36576" anchor="ctr">
                    <a:solidFill>
                      <a:srgbClr val="F3DDDF"/>
                    </a:solidFill>
                  </a:tcPr>
                </a:tc>
                <a:tc>
                  <a:txBody>
                    <a:bodyPr wrap="square"/>
                    <a:lstStyle/>
                    <a:p>
                      <a:pPr algn="ctr"/>
                      <a:r>
                        <a:rPr sz="910" b="1">
                          <a:solidFill>
                            <a:srgbClr val="4A2C3A"/>
                          </a:solidFill>
                          <a:latin typeface="Montserrat"/>
                        </a:rPr>
                        <a:t>~277,000</a:t>
                      </a:r>
                    </a:p>
                  </a:txBody>
                  <a:tcPr marL="91440" marR="73152" marT="36576" marB="36576" anchor="ctr">
                    <a:solidFill>
                      <a:srgbClr val="F3DDDF"/>
                    </a:solidFill>
                  </a:tcPr>
                </a:tc>
              </a:tr>
            </a:tbl>
          </a:graphicData>
        </a:graphic>
      </p:graphicFrame>
      <p:sp>
        <p:nvSpPr>
          <p:cNvPr id="7" name="Rounded Rectangle 6"/>
          <p:cNvSpPr/>
          <p:nvPr/>
        </p:nvSpPr>
        <p:spPr>
          <a:xfrm>
            <a:off x="8641080" y="1737360"/>
            <a:ext cx="3017520" cy="443484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8641080" y="1737360"/>
            <a:ext cx="64008" cy="443484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869680" y="1920240"/>
            <a:ext cx="260604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00">
                <a:solidFill>
                  <a:srgbClr val="B76E79"/>
                </a:solidFill>
                <a:latin typeface="Montserrat"/>
              </a:rPr>
              <a:t>AGENCY STRUCTURE</a:t>
            </a:r>
          </a:p>
        </p:txBody>
      </p:sp>
      <p:sp>
        <p:nvSpPr>
          <p:cNvPr id="10" name="TextBox 9"/>
          <p:cNvSpPr txBox="1"/>
          <p:nvPr/>
        </p:nvSpPr>
        <p:spPr>
          <a:xfrm>
            <a:off x="8869680" y="2331720"/>
            <a:ext cx="2606040" cy="2743200"/>
          </a:xfrm>
          <a:prstGeom prst="rect">
            <a:avLst/>
          </a:prstGeom>
          <a:noFill/>
        </p:spPr>
        <p:txBody>
          <a:bodyPr wrap="square" lIns="0" rIns="0" tIns="0" bIns="0">
            <a:spAutoFit/>
          </a:bodyPr>
          <a:lstStyle/>
          <a:p>
            <a:pPr>
              <a:lnSpc>
                <a:spcPct val="108000"/>
              </a:lnSpc>
              <a:spcAft>
                <a:spcPts val="1000"/>
              </a:spcAft>
            </a:pPr>
            <a:r>
              <a:rPr sz="1000" b="1">
                <a:solidFill>
                  <a:srgbClr val="B76E79"/>
                </a:solidFill>
                <a:latin typeface="Montserrat"/>
              </a:rPr>
              <a:t>—  </a:t>
            </a:r>
            <a:r>
              <a:rPr sz="1000" b="1">
                <a:solidFill>
                  <a:srgbClr val="2B2228"/>
                </a:solidFill>
                <a:latin typeface="Montserrat"/>
              </a:rPr>
              <a:t>Pod model: </a:t>
            </a:r>
            <a:r>
              <a:rPr sz="1000">
                <a:solidFill>
                  <a:srgbClr val="2B2228"/>
                </a:solidFill>
                <a:latin typeface="Montserrat"/>
              </a:rPr>
              <a:t>one accountable lead (SMM) over a shared creative + paid pod.</a:t>
            </a:r>
          </a:p>
          <a:p>
            <a:pPr>
              <a:lnSpc>
                <a:spcPct val="108000"/>
              </a:lnSpc>
              <a:spcAft>
                <a:spcPts val="1000"/>
              </a:spcAft>
            </a:pPr>
            <a:r>
              <a:rPr sz="1000" b="1">
                <a:solidFill>
                  <a:srgbClr val="B76E79"/>
                </a:solidFill>
                <a:latin typeface="Montserrat"/>
              </a:rPr>
              <a:t>—  </a:t>
            </a:r>
            <a:r>
              <a:rPr sz="1000" b="1">
                <a:solidFill>
                  <a:srgbClr val="2B2228"/>
                </a:solidFill>
                <a:latin typeface="Montserrat"/>
              </a:rPr>
              <a:t>Lean core, flexible edges: </a:t>
            </a:r>
            <a:r>
              <a:rPr sz="1000">
                <a:solidFill>
                  <a:srgbClr val="2B2228"/>
                </a:solidFill>
                <a:latin typeface="Montserrat"/>
              </a:rPr>
              <a:t>FT on the daily engine; PT/project on craft.</a:t>
            </a:r>
          </a:p>
          <a:p>
            <a:pPr>
              <a:lnSpc>
                <a:spcPct val="108000"/>
              </a:lnSpc>
              <a:spcAft>
                <a:spcPts val="1000"/>
              </a:spcAft>
            </a:pPr>
            <a:r>
              <a:rPr sz="1000" b="1">
                <a:solidFill>
                  <a:srgbClr val="B76E79"/>
                </a:solidFill>
                <a:latin typeface="Montserrat"/>
              </a:rPr>
              <a:t>—  </a:t>
            </a:r>
            <a:r>
              <a:rPr sz="1000" b="1">
                <a:solidFill>
                  <a:srgbClr val="2B2228"/>
                </a:solidFill>
                <a:latin typeface="Montserrat"/>
              </a:rPr>
              <a:t>Scale the engine, not headcount: </a:t>
            </a:r>
            <a:r>
              <a:rPr sz="1000">
                <a:solidFill>
                  <a:srgbClr val="2B2228"/>
                </a:solidFill>
                <a:latin typeface="Montserrat"/>
              </a:rPr>
              <a:t>repurposing + creators do the heavy lifting.</a:t>
            </a:r>
          </a:p>
        </p:txBody>
      </p:sp>
      <p:sp>
        <p:nvSpPr>
          <p:cNvPr id="11" name="TextBox 10"/>
          <p:cNvSpPr txBox="1"/>
          <p:nvPr/>
        </p:nvSpPr>
        <p:spPr>
          <a:xfrm>
            <a:off x="8869680" y="5212080"/>
            <a:ext cx="2606040" cy="822960"/>
          </a:xfrm>
          <a:prstGeom prst="rect">
            <a:avLst/>
          </a:prstGeom>
          <a:noFill/>
        </p:spPr>
        <p:txBody>
          <a:bodyPr wrap="square" anchor="t" lIns="0" rIns="0" tIns="0" bIns="0">
            <a:spAutoFit/>
          </a:bodyPr>
          <a:lstStyle/>
          <a:p>
            <a:pPr algn="l">
              <a:lnSpc>
                <a:spcPct val="115000"/>
              </a:lnSpc>
              <a:spcBef>
                <a:spcPts val="0"/>
              </a:spcBef>
              <a:spcAft>
                <a:spcPts val="300"/>
              </a:spcAft>
            </a:pPr>
            <a:r>
              <a:rPr sz="1900" b="0" i="0">
                <a:solidFill>
                  <a:srgbClr val="4A2C3A"/>
                </a:solidFill>
                <a:latin typeface="Playfair Display"/>
              </a:rPr>
              <a:t>~₱277K/mo</a:t>
            </a:r>
          </a:p>
          <a:p>
            <a:pPr algn="l">
              <a:lnSpc>
                <a:spcPct val="115000"/>
              </a:lnSpc>
              <a:spcBef>
                <a:spcPts val="0"/>
              </a:spcBef>
              <a:spcAft>
                <a:spcPts val="300"/>
              </a:spcAft>
            </a:pPr>
            <a:r>
              <a:rPr sz="900" b="0" i="0">
                <a:solidFill>
                  <a:srgbClr val="8A7A7E"/>
                </a:solidFill>
                <a:latin typeface="Montserrat"/>
              </a:rPr>
              <a:t>team + ₱400K paid + ~₱400K creators ≈ ₱1.08M/mo</a:t>
            </a:r>
          </a:p>
        </p:txBody>
      </p:sp>
      <p:sp>
        <p:nvSpPr>
          <p:cNvPr id="12" name="Rectangle 11"/>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4" name="TextBox 13"/>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25 / 29</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BUDGET SCENARIOS</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Total investment · 6-month sprint (Jul–Dec)</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7132319" cy="3931914"/>
        </p:xfrm>
        <a:graphic>
          <a:graphicData uri="http://schemas.openxmlformats.org/drawingml/2006/table">
            <a:tbl>
              <a:tblPr>
                <a:tableStyleId>{5C22544A-7EE6-4342-B048-85BDC9FD1C3A}</a:tableStyleId>
              </a:tblPr>
              <a:tblGrid>
                <a:gridCol w="2247169"/>
                <a:gridCol w="1563248"/>
                <a:gridCol w="1660951"/>
                <a:gridCol w="1660951"/>
              </a:tblGrid>
              <a:tr h="561702">
                <a:tc>
                  <a:txBody>
                    <a:bodyPr wrap="square"/>
                    <a:lstStyle/>
                    <a:p>
                      <a:pPr algn="l"/>
                      <a:r>
                        <a:rPr sz="1000" b="1">
                          <a:solidFill>
                            <a:srgbClr val="FFFFFF"/>
                          </a:solidFill>
                          <a:latin typeface="Montserrat"/>
                        </a:rPr>
                        <a:t>Cost line (monthly)</a:t>
                      </a:r>
                    </a:p>
                  </a:txBody>
                  <a:tcPr marL="91440" marR="73152" marT="36576" marB="36576" anchor="ctr">
                    <a:solidFill>
                      <a:srgbClr val="4A2C3A"/>
                    </a:solidFill>
                  </a:tcPr>
                </a:tc>
                <a:tc>
                  <a:txBody>
                    <a:bodyPr wrap="square"/>
                    <a:lstStyle/>
                    <a:p>
                      <a:pPr algn="ctr"/>
                      <a:r>
                        <a:rPr sz="1000" b="1">
                          <a:solidFill>
                            <a:srgbClr val="FFFFFF"/>
                          </a:solidFill>
                          <a:latin typeface="Montserrat"/>
                        </a:rPr>
                        <a:t>A · Minimal</a:t>
                      </a:r>
                    </a:p>
                  </a:txBody>
                  <a:tcPr marL="91440" marR="73152" marT="36576" marB="36576" anchor="ctr">
                    <a:solidFill>
                      <a:srgbClr val="4A2C3A"/>
                    </a:solidFill>
                  </a:tcPr>
                </a:tc>
                <a:tc>
                  <a:txBody>
                    <a:bodyPr wrap="square"/>
                    <a:lstStyle/>
                    <a:p>
                      <a:pPr algn="ctr"/>
                      <a:r>
                        <a:rPr sz="1000" b="1">
                          <a:solidFill>
                            <a:srgbClr val="FFFFFF"/>
                          </a:solidFill>
                          <a:latin typeface="Montserrat"/>
                        </a:rPr>
                        <a:t>B · Growth ★</a:t>
                      </a:r>
                    </a:p>
                  </a:txBody>
                  <a:tcPr marL="91440" marR="73152" marT="36576" marB="36576" anchor="ctr">
                    <a:solidFill>
                      <a:srgbClr val="4A2C3A"/>
                    </a:solidFill>
                  </a:tcPr>
                </a:tc>
                <a:tc>
                  <a:txBody>
                    <a:bodyPr wrap="square"/>
                    <a:lstStyle/>
                    <a:p>
                      <a:pPr algn="ctr"/>
                      <a:r>
                        <a:rPr sz="1000" b="1">
                          <a:solidFill>
                            <a:srgbClr val="FFFFFF"/>
                          </a:solidFill>
                          <a:latin typeface="Montserrat"/>
                        </a:rPr>
                        <a:t>C · Aggressive</a:t>
                      </a:r>
                    </a:p>
                  </a:txBody>
                  <a:tcPr marL="91440" marR="73152" marT="36576" marB="36576" anchor="ctr">
                    <a:solidFill>
                      <a:srgbClr val="4A2C3A"/>
                    </a:solidFill>
                  </a:tcPr>
                </a:tc>
              </a:tr>
              <a:tr h="561702">
                <a:tc>
                  <a:txBody>
                    <a:bodyPr wrap="square"/>
                    <a:lstStyle/>
                    <a:p>
                      <a:pPr algn="l"/>
                      <a:r>
                        <a:rPr sz="1030" b="0">
                          <a:solidFill>
                            <a:srgbClr val="2B2228"/>
                          </a:solidFill>
                          <a:latin typeface="Montserrat"/>
                        </a:rPr>
                        <a:t>Growth squad</a:t>
                      </a:r>
                    </a:p>
                  </a:txBody>
                  <a:tcPr marL="91440" marR="73152" marT="36576" marB="36576" anchor="ctr">
                    <a:solidFill>
                      <a:srgbClr val="FBF6F1"/>
                    </a:solidFill>
                  </a:tcPr>
                </a:tc>
                <a:tc>
                  <a:txBody>
                    <a:bodyPr wrap="square"/>
                    <a:lstStyle/>
                    <a:p>
                      <a:pPr algn="ctr"/>
                      <a:r>
                        <a:rPr sz="1030" b="0">
                          <a:solidFill>
                            <a:srgbClr val="2B2228"/>
                          </a:solidFill>
                          <a:latin typeface="Montserrat"/>
                        </a:rPr>
                        <a:t>₱180,000</a:t>
                      </a:r>
                    </a:p>
                  </a:txBody>
                  <a:tcPr marL="91440" marR="73152" marT="36576" marB="36576" anchor="ctr">
                    <a:solidFill>
                      <a:srgbClr val="FBF6F1"/>
                    </a:solidFill>
                  </a:tcPr>
                </a:tc>
                <a:tc>
                  <a:txBody>
                    <a:bodyPr wrap="square"/>
                    <a:lstStyle/>
                    <a:p>
                      <a:pPr algn="ctr"/>
                      <a:r>
                        <a:rPr sz="1030" b="0">
                          <a:solidFill>
                            <a:srgbClr val="2B2228"/>
                          </a:solidFill>
                          <a:latin typeface="Montserrat"/>
                        </a:rPr>
                        <a:t>₱277,000</a:t>
                      </a:r>
                    </a:p>
                  </a:txBody>
                  <a:tcPr marL="91440" marR="73152" marT="36576" marB="36576" anchor="ctr">
                    <a:solidFill>
                      <a:srgbClr val="FBF6F1"/>
                    </a:solidFill>
                  </a:tcPr>
                </a:tc>
                <a:tc>
                  <a:txBody>
                    <a:bodyPr wrap="square"/>
                    <a:lstStyle/>
                    <a:p>
                      <a:pPr algn="ctr"/>
                      <a:r>
                        <a:rPr sz="1030" b="0">
                          <a:solidFill>
                            <a:srgbClr val="2B2228"/>
                          </a:solidFill>
                          <a:latin typeface="Montserrat"/>
                        </a:rPr>
                        <a:t>₱340,000</a:t>
                      </a:r>
                    </a:p>
                  </a:txBody>
                  <a:tcPr marL="91440" marR="73152" marT="36576" marB="36576" anchor="ctr">
                    <a:solidFill>
                      <a:srgbClr val="FBF6F1"/>
                    </a:solidFill>
                  </a:tcPr>
                </a:tc>
              </a:tr>
              <a:tr h="561702">
                <a:tc>
                  <a:txBody>
                    <a:bodyPr wrap="square"/>
                    <a:lstStyle/>
                    <a:p>
                      <a:pPr algn="l"/>
                      <a:r>
                        <a:rPr sz="1030" b="0">
                          <a:solidFill>
                            <a:srgbClr val="2B2228"/>
                          </a:solidFill>
                          <a:latin typeface="Montserrat"/>
                        </a:rPr>
                        <a:t>Paid amplification</a:t>
                      </a:r>
                    </a:p>
                  </a:txBody>
                  <a:tcPr marL="91440" marR="73152" marT="36576" marB="36576" anchor="ctr">
                    <a:solidFill>
                      <a:srgbClr val="FFFFFF"/>
                    </a:solidFill>
                  </a:tcPr>
                </a:tc>
                <a:tc>
                  <a:txBody>
                    <a:bodyPr wrap="square"/>
                    <a:lstStyle/>
                    <a:p>
                      <a:pPr algn="ctr"/>
                      <a:r>
                        <a:rPr sz="1030" b="0">
                          <a:solidFill>
                            <a:srgbClr val="2B2228"/>
                          </a:solidFill>
                          <a:latin typeface="Montserrat"/>
                        </a:rPr>
                        <a:t>₱150,000</a:t>
                      </a:r>
                    </a:p>
                  </a:txBody>
                  <a:tcPr marL="91440" marR="73152" marT="36576" marB="36576" anchor="ctr">
                    <a:solidFill>
                      <a:srgbClr val="FFFFFF"/>
                    </a:solidFill>
                  </a:tcPr>
                </a:tc>
                <a:tc>
                  <a:txBody>
                    <a:bodyPr wrap="square"/>
                    <a:lstStyle/>
                    <a:p>
                      <a:pPr algn="ctr"/>
                      <a:r>
                        <a:rPr sz="1030" b="0">
                          <a:solidFill>
                            <a:srgbClr val="2B2228"/>
                          </a:solidFill>
                          <a:latin typeface="Montserrat"/>
                        </a:rPr>
                        <a:t>₱400,000</a:t>
                      </a:r>
                    </a:p>
                  </a:txBody>
                  <a:tcPr marL="91440" marR="73152" marT="36576" marB="36576" anchor="ctr">
                    <a:solidFill>
                      <a:srgbClr val="FFFFFF"/>
                    </a:solidFill>
                  </a:tcPr>
                </a:tc>
                <a:tc>
                  <a:txBody>
                    <a:bodyPr wrap="square"/>
                    <a:lstStyle/>
                    <a:p>
                      <a:pPr algn="ctr"/>
                      <a:r>
                        <a:rPr sz="1030" b="0">
                          <a:solidFill>
                            <a:srgbClr val="2B2228"/>
                          </a:solidFill>
                          <a:latin typeface="Montserrat"/>
                        </a:rPr>
                        <a:t>₱800,000</a:t>
                      </a:r>
                    </a:p>
                  </a:txBody>
                  <a:tcPr marL="91440" marR="73152" marT="36576" marB="36576" anchor="ctr">
                    <a:solidFill>
                      <a:srgbClr val="FFFFFF"/>
                    </a:solidFill>
                  </a:tcPr>
                </a:tc>
              </a:tr>
              <a:tr h="561702">
                <a:tc>
                  <a:txBody>
                    <a:bodyPr wrap="square"/>
                    <a:lstStyle/>
                    <a:p>
                      <a:pPr algn="l"/>
                      <a:r>
                        <a:rPr sz="1030" b="0">
                          <a:solidFill>
                            <a:srgbClr val="2B2228"/>
                          </a:solidFill>
                          <a:latin typeface="Montserrat"/>
                        </a:rPr>
                        <a:t>Creator ecosystem</a:t>
                      </a:r>
                    </a:p>
                  </a:txBody>
                  <a:tcPr marL="91440" marR="73152" marT="36576" marB="36576" anchor="ctr">
                    <a:solidFill>
                      <a:srgbClr val="FBF6F1"/>
                    </a:solidFill>
                  </a:tcPr>
                </a:tc>
                <a:tc>
                  <a:txBody>
                    <a:bodyPr wrap="square"/>
                    <a:lstStyle/>
                    <a:p>
                      <a:pPr algn="ctr"/>
                      <a:r>
                        <a:rPr sz="1030" b="0">
                          <a:solidFill>
                            <a:srgbClr val="2B2228"/>
                          </a:solidFill>
                          <a:latin typeface="Montserrat"/>
                        </a:rPr>
                        <a:t>₱150,000</a:t>
                      </a:r>
                    </a:p>
                  </a:txBody>
                  <a:tcPr marL="91440" marR="73152" marT="36576" marB="36576" anchor="ctr">
                    <a:solidFill>
                      <a:srgbClr val="FBF6F1"/>
                    </a:solidFill>
                  </a:tcPr>
                </a:tc>
                <a:tc>
                  <a:txBody>
                    <a:bodyPr wrap="square"/>
                    <a:lstStyle/>
                    <a:p>
                      <a:pPr algn="ctr"/>
                      <a:r>
                        <a:rPr sz="1030" b="0">
                          <a:solidFill>
                            <a:srgbClr val="2B2228"/>
                          </a:solidFill>
                          <a:latin typeface="Montserrat"/>
                        </a:rPr>
                        <a:t>₱400,000</a:t>
                      </a:r>
                    </a:p>
                  </a:txBody>
                  <a:tcPr marL="91440" marR="73152" marT="36576" marB="36576" anchor="ctr">
                    <a:solidFill>
                      <a:srgbClr val="FBF6F1"/>
                    </a:solidFill>
                  </a:tcPr>
                </a:tc>
                <a:tc>
                  <a:txBody>
                    <a:bodyPr wrap="square"/>
                    <a:lstStyle/>
                    <a:p>
                      <a:pPr algn="ctr"/>
                      <a:r>
                        <a:rPr sz="1030" b="0">
                          <a:solidFill>
                            <a:srgbClr val="2B2228"/>
                          </a:solidFill>
                          <a:latin typeface="Montserrat"/>
                        </a:rPr>
                        <a:t>₱650,000</a:t>
                      </a:r>
                    </a:p>
                  </a:txBody>
                  <a:tcPr marL="91440" marR="73152" marT="36576" marB="36576" anchor="ctr">
                    <a:solidFill>
                      <a:srgbClr val="FBF6F1"/>
                    </a:solidFill>
                  </a:tcPr>
                </a:tc>
              </a:tr>
              <a:tr h="561702">
                <a:tc>
                  <a:txBody>
                    <a:bodyPr wrap="square"/>
                    <a:lstStyle/>
                    <a:p>
                      <a:pPr algn="l"/>
                      <a:r>
                        <a:rPr sz="1030" b="0">
                          <a:solidFill>
                            <a:srgbClr val="2B2228"/>
                          </a:solidFill>
                          <a:latin typeface="Montserrat"/>
                        </a:rPr>
                        <a:t>Production / tools</a:t>
                      </a:r>
                    </a:p>
                  </a:txBody>
                  <a:tcPr marL="91440" marR="73152" marT="36576" marB="36576" anchor="ctr">
                    <a:solidFill>
                      <a:srgbClr val="FFFFFF"/>
                    </a:solidFill>
                  </a:tcPr>
                </a:tc>
                <a:tc>
                  <a:txBody>
                    <a:bodyPr wrap="square"/>
                    <a:lstStyle/>
                    <a:p>
                      <a:pPr algn="ctr"/>
                      <a:r>
                        <a:rPr sz="1030" b="0">
                          <a:solidFill>
                            <a:srgbClr val="2B2228"/>
                          </a:solidFill>
                          <a:latin typeface="Montserrat"/>
                        </a:rPr>
                        <a:t>₱40,000</a:t>
                      </a:r>
                    </a:p>
                  </a:txBody>
                  <a:tcPr marL="91440" marR="73152" marT="36576" marB="36576" anchor="ctr">
                    <a:solidFill>
                      <a:srgbClr val="FFFFFF"/>
                    </a:solidFill>
                  </a:tcPr>
                </a:tc>
                <a:tc>
                  <a:txBody>
                    <a:bodyPr wrap="square"/>
                    <a:lstStyle/>
                    <a:p>
                      <a:pPr algn="ctr"/>
                      <a:r>
                        <a:rPr sz="1030" b="0">
                          <a:solidFill>
                            <a:srgbClr val="2B2228"/>
                          </a:solidFill>
                          <a:latin typeface="Montserrat"/>
                        </a:rPr>
                        <a:t>₱70,000</a:t>
                      </a:r>
                    </a:p>
                  </a:txBody>
                  <a:tcPr marL="91440" marR="73152" marT="36576" marB="36576" anchor="ctr">
                    <a:solidFill>
                      <a:srgbClr val="FFFFFF"/>
                    </a:solidFill>
                  </a:tcPr>
                </a:tc>
                <a:tc>
                  <a:txBody>
                    <a:bodyPr wrap="square"/>
                    <a:lstStyle/>
                    <a:p>
                      <a:pPr algn="ctr"/>
                      <a:r>
                        <a:rPr sz="1030" b="0">
                          <a:solidFill>
                            <a:srgbClr val="2B2228"/>
                          </a:solidFill>
                          <a:latin typeface="Montserrat"/>
                        </a:rPr>
                        <a:t>₱110,000</a:t>
                      </a:r>
                    </a:p>
                  </a:txBody>
                  <a:tcPr marL="91440" marR="73152" marT="36576" marB="36576" anchor="ctr">
                    <a:solidFill>
                      <a:srgbClr val="FFFFFF"/>
                    </a:solidFill>
                  </a:tcPr>
                </a:tc>
              </a:tr>
              <a:tr h="561702">
                <a:tc>
                  <a:txBody>
                    <a:bodyPr wrap="square"/>
                    <a:lstStyle/>
                    <a:p>
                      <a:pPr algn="l"/>
                      <a:r>
                        <a:rPr sz="1030" b="1">
                          <a:solidFill>
                            <a:srgbClr val="4A2C3A"/>
                          </a:solidFill>
                          <a:latin typeface="Montserrat"/>
                        </a:rPr>
                        <a:t>Monthly total</a:t>
                      </a:r>
                    </a:p>
                  </a:txBody>
                  <a:tcPr marL="91440" marR="73152" marT="36576" marB="36576" anchor="ctr">
                    <a:solidFill>
                      <a:srgbClr val="F3DDDF"/>
                    </a:solidFill>
                  </a:tcPr>
                </a:tc>
                <a:tc>
                  <a:txBody>
                    <a:bodyPr wrap="square"/>
                    <a:lstStyle/>
                    <a:p>
                      <a:pPr algn="ctr"/>
                      <a:r>
                        <a:rPr sz="1030" b="1">
                          <a:solidFill>
                            <a:srgbClr val="4A2C3A"/>
                          </a:solidFill>
                          <a:latin typeface="Montserrat"/>
                        </a:rPr>
                        <a:t>₱520,000</a:t>
                      </a:r>
                    </a:p>
                  </a:txBody>
                  <a:tcPr marL="91440" marR="73152" marT="36576" marB="36576" anchor="ctr">
                    <a:solidFill>
                      <a:srgbClr val="F3DDDF"/>
                    </a:solidFill>
                  </a:tcPr>
                </a:tc>
                <a:tc>
                  <a:txBody>
                    <a:bodyPr wrap="square"/>
                    <a:lstStyle/>
                    <a:p>
                      <a:pPr algn="ctr"/>
                      <a:r>
                        <a:rPr sz="1030" b="1">
                          <a:solidFill>
                            <a:srgbClr val="4A2C3A"/>
                          </a:solidFill>
                          <a:latin typeface="Montserrat"/>
                        </a:rPr>
                        <a:t>₱1,147,000</a:t>
                      </a:r>
                    </a:p>
                  </a:txBody>
                  <a:tcPr marL="91440" marR="73152" marT="36576" marB="36576" anchor="ctr">
                    <a:solidFill>
                      <a:srgbClr val="F3DDDF"/>
                    </a:solidFill>
                  </a:tcPr>
                </a:tc>
                <a:tc>
                  <a:txBody>
                    <a:bodyPr wrap="square"/>
                    <a:lstStyle/>
                    <a:p>
                      <a:pPr algn="ctr"/>
                      <a:r>
                        <a:rPr sz="1030" b="1">
                          <a:solidFill>
                            <a:srgbClr val="4A2C3A"/>
                          </a:solidFill>
                          <a:latin typeface="Montserrat"/>
                        </a:rPr>
                        <a:t>₱1,900,000</a:t>
                      </a:r>
                    </a:p>
                  </a:txBody>
                  <a:tcPr marL="91440" marR="73152" marT="36576" marB="36576" anchor="ctr">
                    <a:solidFill>
                      <a:srgbClr val="F3DDDF"/>
                    </a:solidFill>
                  </a:tcPr>
                </a:tc>
              </a:tr>
              <a:tr h="561702">
                <a:tc>
                  <a:txBody>
                    <a:bodyPr wrap="square"/>
                    <a:lstStyle/>
                    <a:p>
                      <a:pPr algn="l"/>
                      <a:r>
                        <a:rPr sz="1030" b="1">
                          <a:solidFill>
                            <a:srgbClr val="4A2C3A"/>
                          </a:solidFill>
                          <a:latin typeface="Montserrat"/>
                        </a:rPr>
                        <a:t>6-month total</a:t>
                      </a:r>
                    </a:p>
                  </a:txBody>
                  <a:tcPr marL="91440" marR="73152" marT="36576" marB="36576" anchor="ctr">
                    <a:solidFill>
                      <a:srgbClr val="F3DDDF"/>
                    </a:solidFill>
                  </a:tcPr>
                </a:tc>
                <a:tc>
                  <a:txBody>
                    <a:bodyPr wrap="square"/>
                    <a:lstStyle/>
                    <a:p>
                      <a:pPr algn="ctr"/>
                      <a:r>
                        <a:rPr sz="1030" b="1">
                          <a:solidFill>
                            <a:srgbClr val="4A2C3A"/>
                          </a:solidFill>
                          <a:latin typeface="Montserrat"/>
                        </a:rPr>
                        <a:t>₱3.12M</a:t>
                      </a:r>
                    </a:p>
                  </a:txBody>
                  <a:tcPr marL="91440" marR="73152" marT="36576" marB="36576" anchor="ctr">
                    <a:solidFill>
                      <a:srgbClr val="F3DDDF"/>
                    </a:solidFill>
                  </a:tcPr>
                </a:tc>
                <a:tc>
                  <a:txBody>
                    <a:bodyPr wrap="square"/>
                    <a:lstStyle/>
                    <a:p>
                      <a:pPr algn="ctr"/>
                      <a:r>
                        <a:rPr sz="1030" b="1">
                          <a:solidFill>
                            <a:srgbClr val="4A2C3A"/>
                          </a:solidFill>
                          <a:latin typeface="Montserrat"/>
                        </a:rPr>
                        <a:t>₱6.88M</a:t>
                      </a:r>
                    </a:p>
                  </a:txBody>
                  <a:tcPr marL="91440" marR="73152" marT="36576" marB="36576" anchor="ctr">
                    <a:solidFill>
                      <a:srgbClr val="F3DDDF"/>
                    </a:solidFill>
                  </a:tcPr>
                </a:tc>
                <a:tc>
                  <a:txBody>
                    <a:bodyPr wrap="square"/>
                    <a:lstStyle/>
                    <a:p>
                      <a:pPr algn="ctr"/>
                      <a:r>
                        <a:rPr sz="1030" b="1">
                          <a:solidFill>
                            <a:srgbClr val="4A2C3A"/>
                          </a:solidFill>
                          <a:latin typeface="Montserrat"/>
                        </a:rPr>
                        <a:t>₱11.40M</a:t>
                      </a:r>
                    </a:p>
                  </a:txBody>
                  <a:tcPr marL="91440" marR="73152" marT="36576" marB="36576" anchor="ctr">
                    <a:solidFill>
                      <a:srgbClr val="F3DDDF"/>
                    </a:solidFill>
                  </a:tcPr>
                </a:tc>
              </a:tr>
            </a:tbl>
          </a:graphicData>
        </a:graphic>
      </p:graphicFrame>
      <p:sp>
        <p:nvSpPr>
          <p:cNvPr id="7" name="Rounded Rectangle 6"/>
          <p:cNvSpPr/>
          <p:nvPr/>
        </p:nvSpPr>
        <p:spPr>
          <a:xfrm>
            <a:off x="8046720" y="1737360"/>
            <a:ext cx="3611880" cy="3931920"/>
          </a:xfrm>
          <a:prstGeom prst="roundRect">
            <a:avLst>
              <a:gd name="adj" fmla="val 4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75320" y="1920240"/>
            <a:ext cx="3200400" cy="274320"/>
          </a:xfrm>
          <a:prstGeom prst="rect">
            <a:avLst/>
          </a:prstGeom>
          <a:noFill/>
        </p:spPr>
        <p:txBody>
          <a:bodyPr wrap="square" anchor="t" lIns="0" rIns="0" tIns="0" bIns="0">
            <a:spAutoFit/>
          </a:bodyPr>
          <a:lstStyle/>
          <a:p>
            <a:pPr algn="l">
              <a:lnSpc>
                <a:spcPct val="100000"/>
              </a:lnSpc>
              <a:spcBef>
                <a:spcPts val="0"/>
              </a:spcBef>
              <a:spcAft>
                <a:spcPts val="400"/>
              </a:spcAft>
            </a:pPr>
            <a:r>
              <a:rPr sz="1050" b="1" i="0" spc="100">
                <a:solidFill>
                  <a:srgbClr val="FFFFFF"/>
                </a:solidFill>
                <a:latin typeface="Montserrat"/>
              </a:rPr>
              <a:t>RECOMMENDED · SCENARIO B</a:t>
            </a:r>
          </a:p>
        </p:txBody>
      </p:sp>
      <p:sp>
        <p:nvSpPr>
          <p:cNvPr id="9" name="TextBox 8"/>
          <p:cNvSpPr txBox="1"/>
          <p:nvPr/>
        </p:nvSpPr>
        <p:spPr>
          <a:xfrm>
            <a:off x="8275320" y="2286000"/>
            <a:ext cx="3200400" cy="822960"/>
          </a:xfrm>
          <a:prstGeom prst="rect">
            <a:avLst/>
          </a:prstGeom>
          <a:noFill/>
        </p:spPr>
        <p:txBody>
          <a:bodyPr wrap="square" anchor="t" lIns="0" rIns="0" tIns="0" bIns="0">
            <a:spAutoFit/>
          </a:bodyPr>
          <a:lstStyle/>
          <a:p>
            <a:pPr algn="l">
              <a:lnSpc>
                <a:spcPct val="100000"/>
              </a:lnSpc>
              <a:spcBef>
                <a:spcPts val="0"/>
              </a:spcBef>
              <a:spcAft>
                <a:spcPts val="200"/>
              </a:spcAft>
            </a:pPr>
            <a:r>
              <a:rPr sz="3400" b="0" i="0">
                <a:solidFill>
                  <a:srgbClr val="FFFFFF"/>
                </a:solidFill>
                <a:latin typeface="Playfair Display"/>
              </a:rPr>
              <a:t>₱6.88M</a:t>
            </a:r>
          </a:p>
          <a:p>
            <a:pPr algn="l">
              <a:lnSpc>
                <a:spcPct val="100000"/>
              </a:lnSpc>
              <a:spcBef>
                <a:spcPts val="0"/>
              </a:spcBef>
              <a:spcAft>
                <a:spcPts val="200"/>
              </a:spcAft>
            </a:pPr>
            <a:r>
              <a:rPr sz="1100" b="0" i="0">
                <a:solidFill>
                  <a:srgbClr val="F3DDDF"/>
                </a:solidFill>
                <a:latin typeface="Montserrat"/>
              </a:rPr>
              <a:t>over 6 months</a:t>
            </a:r>
          </a:p>
        </p:txBody>
      </p:sp>
      <p:sp>
        <p:nvSpPr>
          <p:cNvPr id="10" name="TextBox 9"/>
          <p:cNvSpPr txBox="1"/>
          <p:nvPr/>
        </p:nvSpPr>
        <p:spPr>
          <a:xfrm>
            <a:off x="8275320" y="3337560"/>
            <a:ext cx="3200400" cy="2194560"/>
          </a:xfrm>
          <a:prstGeom prst="rect">
            <a:avLst/>
          </a:prstGeom>
          <a:noFill/>
        </p:spPr>
        <p:txBody>
          <a:bodyPr wrap="square" lIns="0" rIns="0" tIns="0" bIns="0">
            <a:spAutoFit/>
          </a:bodyPr>
          <a:lstStyle/>
          <a:p>
            <a:pPr>
              <a:lnSpc>
                <a:spcPct val="108000"/>
              </a:lnSpc>
              <a:spcAft>
                <a:spcPts val="900"/>
              </a:spcAft>
            </a:pPr>
            <a:r>
              <a:rPr sz="1030" b="1">
                <a:solidFill>
                  <a:srgbClr val="FFFFFF"/>
                </a:solidFill>
                <a:latin typeface="Montserrat"/>
              </a:rPr>
              <a:t>—  </a:t>
            </a:r>
            <a:r>
              <a:rPr sz="1030" b="0">
                <a:solidFill>
                  <a:srgbClr val="FBF6F1"/>
                </a:solidFill>
                <a:latin typeface="Montserrat"/>
              </a:rPr>
              <a:t>Balances reach, community &amp; efficiency.</a:t>
            </a:r>
          </a:p>
          <a:p>
            <a:pPr>
              <a:lnSpc>
                <a:spcPct val="108000"/>
              </a:lnSpc>
              <a:spcAft>
                <a:spcPts val="900"/>
              </a:spcAft>
            </a:pPr>
            <a:r>
              <a:rPr sz="1030" b="1">
                <a:solidFill>
                  <a:srgbClr val="FFFFFF"/>
                </a:solidFill>
                <a:latin typeface="Montserrat"/>
              </a:rPr>
              <a:t>—  </a:t>
            </a:r>
            <a:r>
              <a:rPr sz="1030" b="0">
                <a:solidFill>
                  <a:srgbClr val="FBF6F1"/>
                </a:solidFill>
                <a:latin typeface="Montserrat"/>
              </a:rPr>
              <a:t>Targets the Expected forecast (~300K).</a:t>
            </a:r>
          </a:p>
          <a:p>
            <a:pPr>
              <a:lnSpc>
                <a:spcPct val="108000"/>
              </a:lnSpc>
              <a:spcAft>
                <a:spcPts val="900"/>
              </a:spcAft>
            </a:pPr>
            <a:r>
              <a:rPr sz="1030" b="1">
                <a:solidFill>
                  <a:srgbClr val="FFFFFF"/>
                </a:solidFill>
                <a:latin typeface="Montserrat"/>
              </a:rPr>
              <a:t>—  </a:t>
            </a:r>
            <a:r>
              <a:rPr sz="1030" b="0">
                <a:solidFill>
                  <a:srgbClr val="FBF6F1"/>
                </a:solidFill>
                <a:latin typeface="Montserrat"/>
              </a:rPr>
              <a:t>Creator-led, so cost-per-follower stays low.</a:t>
            </a:r>
          </a:p>
          <a:p>
            <a:pPr>
              <a:lnSpc>
                <a:spcPct val="108000"/>
              </a:lnSpc>
              <a:spcAft>
                <a:spcPts val="900"/>
              </a:spcAft>
            </a:pPr>
            <a:r>
              <a:rPr sz="1030" b="1">
                <a:solidFill>
                  <a:srgbClr val="FFFFFF"/>
                </a:solidFill>
                <a:latin typeface="Montserrat"/>
              </a:rPr>
              <a:t>—  </a:t>
            </a:r>
            <a:r>
              <a:rPr sz="1030" b="0">
                <a:solidFill>
                  <a:srgbClr val="FBF6F1"/>
                </a:solidFill>
                <a:latin typeface="Montserrat"/>
              </a:rPr>
              <a:t>Scales up to C to chase the 1M stretch.</a:t>
            </a:r>
          </a:p>
        </p:txBody>
      </p:sp>
      <p:sp>
        <p:nvSpPr>
          <p:cNvPr id="11" name="TextBox 10"/>
          <p:cNvSpPr txBox="1"/>
          <p:nvPr/>
        </p:nvSpPr>
        <p:spPr>
          <a:xfrm>
            <a:off x="640080" y="5806440"/>
            <a:ext cx="10972800" cy="457200"/>
          </a:xfrm>
          <a:prstGeom prst="rect">
            <a:avLst/>
          </a:prstGeom>
          <a:noFill/>
        </p:spPr>
        <p:txBody>
          <a:bodyPr wrap="square" anchor="t" lIns="0" rIns="0" tIns="0" bIns="0">
            <a:spAutoFit/>
          </a:bodyPr>
          <a:lstStyle/>
          <a:p>
            <a:pPr algn="l">
              <a:lnSpc>
                <a:spcPct val="120000"/>
              </a:lnSpc>
              <a:spcBef>
                <a:spcPts val="0"/>
              </a:spcBef>
              <a:spcAft>
                <a:spcPts val="400"/>
              </a:spcAft>
            </a:pPr>
            <a:r>
              <a:rPr sz="1050" b="1" i="0">
                <a:solidFill>
                  <a:srgbClr val="B76E79"/>
                </a:solidFill>
                <a:latin typeface="Montserrat"/>
              </a:rPr>
              <a:t>Read alongside the forecast:  </a:t>
            </a:r>
            <a:r>
              <a:rPr sz="1050" b="0" i="0">
                <a:solidFill>
                  <a:srgbClr val="2B2228"/>
                </a:solidFill>
                <a:latin typeface="Montserrat"/>
              </a:rPr>
              <a:t>Minimal ≈ 75K, Growth ≈ 300K, Aggressive ≈ 1.0M combined followers. Budget and outcome scale together — from a 314 base, 1M needs the Aggressive model plus viral breakouts.</a:t>
            </a:r>
          </a:p>
        </p:txBody>
      </p:sp>
      <p:sp>
        <p:nvSpPr>
          <p:cNvPr id="12" name="Rectangle 11"/>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4" name="TextBox 13"/>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26 / 29</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KPIS &amp; SUCCESS METRICS</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What we actually manage to</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783080"/>
            <a:ext cx="5349240" cy="2057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783080"/>
            <a:ext cx="64008" cy="205740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1947672"/>
            <a:ext cx="484632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100">
                <a:solidFill>
                  <a:srgbClr val="B76E79"/>
                </a:solidFill>
                <a:latin typeface="Montserrat"/>
              </a:rPr>
              <a:t>REACH &amp; DISCOVERY</a:t>
            </a:r>
          </a:p>
        </p:txBody>
      </p:sp>
      <p:sp>
        <p:nvSpPr>
          <p:cNvPr id="9" name="Rectangle 8"/>
          <p:cNvSpPr/>
          <p:nvPr/>
        </p:nvSpPr>
        <p:spPr>
          <a:xfrm>
            <a:off x="914400"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2423160"/>
            <a:ext cx="4846320" cy="1371600"/>
          </a:xfrm>
          <a:prstGeom prst="rect">
            <a:avLst/>
          </a:prstGeom>
          <a:noFill/>
        </p:spPr>
        <p:txBody>
          <a:bodyPr wrap="square" lIns="0" rIns="0" tIns="0" bIns="0">
            <a:spAutoFit/>
          </a:bodyPr>
          <a:lstStyle/>
          <a:p>
            <a:pPr>
              <a:lnSpc>
                <a:spcPct val="108000"/>
              </a:lnSpc>
              <a:spcAft>
                <a:spcPts val="700"/>
              </a:spcAft>
            </a:pPr>
            <a:r>
              <a:rPr sz="1050" b="1">
                <a:solidFill>
                  <a:srgbClr val="B76E79"/>
                </a:solidFill>
                <a:latin typeface="Montserrat"/>
              </a:rPr>
              <a:t>—  </a:t>
            </a:r>
            <a:r>
              <a:rPr sz="1050" b="0">
                <a:solidFill>
                  <a:srgbClr val="2B2228"/>
                </a:solidFill>
                <a:latin typeface="Montserrat"/>
              </a:rPr>
              <a:t>Monthly accounts reached (non-followers %)</a:t>
            </a:r>
          </a:p>
          <a:p>
            <a:pPr>
              <a:lnSpc>
                <a:spcPct val="108000"/>
              </a:lnSpc>
              <a:spcAft>
                <a:spcPts val="700"/>
              </a:spcAft>
            </a:pPr>
            <a:r>
              <a:rPr sz="1050" b="1">
                <a:solidFill>
                  <a:srgbClr val="B76E79"/>
                </a:solidFill>
                <a:latin typeface="Montserrat"/>
              </a:rPr>
              <a:t>—  </a:t>
            </a:r>
            <a:r>
              <a:rPr sz="1050" b="0">
                <a:solidFill>
                  <a:srgbClr val="2B2228"/>
                </a:solidFill>
                <a:latin typeface="Montserrat"/>
              </a:rPr>
              <a:t>Avg. views/video &amp; watch-time / retention</a:t>
            </a:r>
          </a:p>
          <a:p>
            <a:pPr>
              <a:lnSpc>
                <a:spcPct val="108000"/>
              </a:lnSpc>
              <a:spcAft>
                <a:spcPts val="700"/>
              </a:spcAft>
            </a:pPr>
            <a:r>
              <a:rPr sz="1050" b="1">
                <a:solidFill>
                  <a:srgbClr val="B76E79"/>
                </a:solidFill>
                <a:latin typeface="Montserrat"/>
              </a:rPr>
              <a:t>—  </a:t>
            </a:r>
            <a:r>
              <a:rPr sz="1050" b="0">
                <a:solidFill>
                  <a:srgbClr val="2B2228"/>
                </a:solidFill>
                <a:latin typeface="Montserrat"/>
              </a:rPr>
              <a:t>Reach-to-follower ratio (efficiency)</a:t>
            </a:r>
          </a:p>
        </p:txBody>
      </p:sp>
      <p:sp>
        <p:nvSpPr>
          <p:cNvPr id="11" name="Rounded Rectangle 10"/>
          <p:cNvSpPr/>
          <p:nvPr/>
        </p:nvSpPr>
        <p:spPr>
          <a:xfrm>
            <a:off x="6263640" y="1783080"/>
            <a:ext cx="5349240" cy="2057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6263640" y="1783080"/>
            <a:ext cx="64008" cy="205740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37960" y="1947672"/>
            <a:ext cx="484632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100">
                <a:solidFill>
                  <a:srgbClr val="C98A95"/>
                </a:solidFill>
                <a:latin typeface="Montserrat"/>
              </a:rPr>
              <a:t>ENGAGEMENT &amp; COMMUNITY</a:t>
            </a:r>
          </a:p>
        </p:txBody>
      </p:sp>
      <p:sp>
        <p:nvSpPr>
          <p:cNvPr id="14" name="Rectangle 13"/>
          <p:cNvSpPr/>
          <p:nvPr/>
        </p:nvSpPr>
        <p:spPr>
          <a:xfrm>
            <a:off x="6537960"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37960" y="2423160"/>
            <a:ext cx="4846320" cy="1371600"/>
          </a:xfrm>
          <a:prstGeom prst="rect">
            <a:avLst/>
          </a:prstGeom>
          <a:noFill/>
        </p:spPr>
        <p:txBody>
          <a:bodyPr wrap="square" lIns="0" rIns="0" tIns="0" bIns="0">
            <a:spAutoFit/>
          </a:bodyPr>
          <a:lstStyle/>
          <a:p>
            <a:pPr>
              <a:lnSpc>
                <a:spcPct val="108000"/>
              </a:lnSpc>
              <a:spcAft>
                <a:spcPts val="700"/>
              </a:spcAft>
            </a:pPr>
            <a:r>
              <a:rPr sz="1050" b="1">
                <a:solidFill>
                  <a:srgbClr val="C98A95"/>
                </a:solidFill>
                <a:latin typeface="Montserrat"/>
              </a:rPr>
              <a:t>—  </a:t>
            </a:r>
            <a:r>
              <a:rPr sz="1050" b="0">
                <a:solidFill>
                  <a:srgbClr val="2B2228"/>
                </a:solidFill>
                <a:latin typeface="Montserrat"/>
              </a:rPr>
              <a:t>Saves + sends per post (distribution signal)</a:t>
            </a:r>
          </a:p>
          <a:p>
            <a:pPr>
              <a:lnSpc>
                <a:spcPct val="108000"/>
              </a:lnSpc>
              <a:spcAft>
                <a:spcPts val="700"/>
              </a:spcAft>
            </a:pPr>
            <a:r>
              <a:rPr sz="1050" b="1">
                <a:solidFill>
                  <a:srgbClr val="C98A95"/>
                </a:solidFill>
                <a:latin typeface="Montserrat"/>
              </a:rPr>
              <a:t>—  </a:t>
            </a:r>
            <a:r>
              <a:rPr sz="1050" b="0">
                <a:solidFill>
                  <a:srgbClr val="2B2228"/>
                </a:solidFill>
                <a:latin typeface="Montserrat"/>
              </a:rPr>
              <a:t>Community size &amp; active-member %</a:t>
            </a:r>
          </a:p>
          <a:p>
            <a:pPr>
              <a:lnSpc>
                <a:spcPct val="108000"/>
              </a:lnSpc>
              <a:spcAft>
                <a:spcPts val="700"/>
              </a:spcAft>
            </a:pPr>
            <a:r>
              <a:rPr sz="1050" b="1">
                <a:solidFill>
                  <a:srgbClr val="C98A95"/>
                </a:solidFill>
                <a:latin typeface="Montserrat"/>
              </a:rPr>
              <a:t>—  </a:t>
            </a:r>
            <a:r>
              <a:rPr sz="1050" b="0">
                <a:solidFill>
                  <a:srgbClr val="2B2228"/>
                </a:solidFill>
                <a:latin typeface="Montserrat"/>
              </a:rPr>
              <a:t>UGC volume &amp; creator posts live</a:t>
            </a:r>
          </a:p>
        </p:txBody>
      </p:sp>
      <p:sp>
        <p:nvSpPr>
          <p:cNvPr id="16" name="Rounded Rectangle 15"/>
          <p:cNvSpPr/>
          <p:nvPr/>
        </p:nvSpPr>
        <p:spPr>
          <a:xfrm>
            <a:off x="640080" y="4023360"/>
            <a:ext cx="5349240" cy="2057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640080" y="4023360"/>
            <a:ext cx="64008" cy="2057400"/>
          </a:xfrm>
          <a:prstGeom prst="roundRect">
            <a:avLst>
              <a:gd name="adj" fmla="val 50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14400" y="4187952"/>
            <a:ext cx="484632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100">
                <a:solidFill>
                  <a:srgbClr val="4A2C3A"/>
                </a:solidFill>
                <a:latin typeface="Montserrat"/>
              </a:rPr>
              <a:t>GROWTH</a:t>
            </a:r>
          </a:p>
        </p:txBody>
      </p:sp>
      <p:sp>
        <p:nvSpPr>
          <p:cNvPr id="19" name="Rectangle 18"/>
          <p:cNvSpPr/>
          <p:nvPr/>
        </p:nvSpPr>
        <p:spPr>
          <a:xfrm>
            <a:off x="914400" y="452628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14400" y="4663440"/>
            <a:ext cx="4846320" cy="1371600"/>
          </a:xfrm>
          <a:prstGeom prst="rect">
            <a:avLst/>
          </a:prstGeom>
          <a:noFill/>
        </p:spPr>
        <p:txBody>
          <a:bodyPr wrap="square" lIns="0" rIns="0" tIns="0" bIns="0">
            <a:spAutoFit/>
          </a:bodyPr>
          <a:lstStyle/>
          <a:p>
            <a:pPr>
              <a:lnSpc>
                <a:spcPct val="108000"/>
              </a:lnSpc>
              <a:spcAft>
                <a:spcPts val="700"/>
              </a:spcAft>
            </a:pPr>
            <a:r>
              <a:rPr sz="1050" b="1">
                <a:solidFill>
                  <a:srgbClr val="4A2C3A"/>
                </a:solidFill>
                <a:latin typeface="Montserrat"/>
              </a:rPr>
              <a:t>—  </a:t>
            </a:r>
            <a:r>
              <a:rPr sz="1050" b="0">
                <a:solidFill>
                  <a:srgbClr val="2B2228"/>
                </a:solidFill>
                <a:latin typeface="Montserrat"/>
              </a:rPr>
              <a:t>Net new followers / day vs. 2,740 target</a:t>
            </a:r>
          </a:p>
          <a:p>
            <a:pPr>
              <a:lnSpc>
                <a:spcPct val="108000"/>
              </a:lnSpc>
              <a:spcAft>
                <a:spcPts val="700"/>
              </a:spcAft>
            </a:pPr>
            <a:r>
              <a:rPr sz="1050" b="1">
                <a:solidFill>
                  <a:srgbClr val="4A2C3A"/>
                </a:solidFill>
                <a:latin typeface="Montserrat"/>
              </a:rPr>
              <a:t>—  </a:t>
            </a:r>
            <a:r>
              <a:rPr sz="1050" b="0">
                <a:solidFill>
                  <a:srgbClr val="2B2228"/>
                </a:solidFill>
                <a:latin typeface="Montserrat"/>
              </a:rPr>
              <a:t>Follower growth by platform</a:t>
            </a:r>
          </a:p>
          <a:p>
            <a:pPr>
              <a:lnSpc>
                <a:spcPct val="108000"/>
              </a:lnSpc>
              <a:spcAft>
                <a:spcPts val="700"/>
              </a:spcAft>
            </a:pPr>
            <a:r>
              <a:rPr sz="1050" b="1">
                <a:solidFill>
                  <a:srgbClr val="4A2C3A"/>
                </a:solidFill>
                <a:latin typeface="Montserrat"/>
              </a:rPr>
              <a:t>—  </a:t>
            </a:r>
            <a:r>
              <a:rPr sz="1050" b="0">
                <a:solidFill>
                  <a:srgbClr val="2B2228"/>
                </a:solidFill>
                <a:latin typeface="Montserrat"/>
              </a:rPr>
              <a:t>Cost per follower (blended)</a:t>
            </a:r>
          </a:p>
        </p:txBody>
      </p:sp>
      <p:sp>
        <p:nvSpPr>
          <p:cNvPr id="21" name="Rounded Rectangle 20"/>
          <p:cNvSpPr/>
          <p:nvPr/>
        </p:nvSpPr>
        <p:spPr>
          <a:xfrm>
            <a:off x="6263640" y="4023360"/>
            <a:ext cx="5349240" cy="2057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6263640" y="4023360"/>
            <a:ext cx="64008" cy="2057400"/>
          </a:xfrm>
          <a:prstGeom prst="roundRect">
            <a:avLst>
              <a:gd name="adj" fmla="val 50000"/>
            </a:avLst>
          </a:prstGeom>
          <a:solidFill>
            <a:srgbClr val="9EB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37960" y="4187952"/>
            <a:ext cx="4846320" cy="274320"/>
          </a:xfrm>
          <a:prstGeom prst="rect">
            <a:avLst/>
          </a:prstGeom>
          <a:noFill/>
        </p:spPr>
        <p:txBody>
          <a:bodyPr wrap="square" anchor="t" lIns="0" rIns="0" tIns="0" bIns="0">
            <a:spAutoFit/>
          </a:bodyPr>
          <a:lstStyle/>
          <a:p>
            <a:pPr algn="l">
              <a:lnSpc>
                <a:spcPct val="100000"/>
              </a:lnSpc>
              <a:spcBef>
                <a:spcPts val="0"/>
              </a:spcBef>
              <a:spcAft>
                <a:spcPts val="400"/>
              </a:spcAft>
            </a:pPr>
            <a:r>
              <a:rPr sz="1150" b="1" i="0" spc="100">
                <a:solidFill>
                  <a:srgbClr val="6E8670"/>
                </a:solidFill>
                <a:latin typeface="Montserrat"/>
              </a:rPr>
              <a:t>BUSINESS IMPACT</a:t>
            </a:r>
          </a:p>
        </p:txBody>
      </p:sp>
      <p:sp>
        <p:nvSpPr>
          <p:cNvPr id="24" name="Rectangle 23"/>
          <p:cNvSpPr/>
          <p:nvPr/>
        </p:nvSpPr>
        <p:spPr>
          <a:xfrm>
            <a:off x="6537960" y="452628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537960" y="4663440"/>
            <a:ext cx="4846320" cy="1371600"/>
          </a:xfrm>
          <a:prstGeom prst="rect">
            <a:avLst/>
          </a:prstGeom>
          <a:noFill/>
        </p:spPr>
        <p:txBody>
          <a:bodyPr wrap="square" lIns="0" rIns="0" tIns="0" bIns="0">
            <a:spAutoFit/>
          </a:bodyPr>
          <a:lstStyle/>
          <a:p>
            <a:pPr>
              <a:lnSpc>
                <a:spcPct val="108000"/>
              </a:lnSpc>
              <a:spcAft>
                <a:spcPts val="700"/>
              </a:spcAft>
            </a:pPr>
            <a:r>
              <a:rPr sz="1050" b="1">
                <a:solidFill>
                  <a:srgbClr val="6E8670"/>
                </a:solidFill>
                <a:latin typeface="Montserrat"/>
              </a:rPr>
              <a:t>—  </a:t>
            </a:r>
            <a:r>
              <a:rPr sz="1050" b="0">
                <a:solidFill>
                  <a:srgbClr val="2B2228"/>
                </a:solidFill>
                <a:latin typeface="Montserrat"/>
              </a:rPr>
              <a:t>Profile visits → link clicks → leads</a:t>
            </a:r>
          </a:p>
          <a:p>
            <a:pPr>
              <a:lnSpc>
                <a:spcPct val="108000"/>
              </a:lnSpc>
              <a:spcAft>
                <a:spcPts val="700"/>
              </a:spcAft>
            </a:pPr>
            <a:r>
              <a:rPr sz="1050" b="1">
                <a:solidFill>
                  <a:srgbClr val="6E8670"/>
                </a:solidFill>
                <a:latin typeface="Montserrat"/>
              </a:rPr>
              <a:t>—  </a:t>
            </a:r>
            <a:r>
              <a:rPr sz="1050" b="0">
                <a:solidFill>
                  <a:srgbClr val="2B2228"/>
                </a:solidFill>
                <a:latin typeface="Montserrat"/>
              </a:rPr>
              <a:t>Bookings / orders attributed to social</a:t>
            </a:r>
          </a:p>
          <a:p>
            <a:pPr>
              <a:lnSpc>
                <a:spcPct val="108000"/>
              </a:lnSpc>
              <a:spcAft>
                <a:spcPts val="700"/>
              </a:spcAft>
            </a:pPr>
            <a:r>
              <a:rPr sz="1050" b="1">
                <a:solidFill>
                  <a:srgbClr val="6E8670"/>
                </a:solidFill>
                <a:latin typeface="Montserrat"/>
              </a:rPr>
              <a:t>—  </a:t>
            </a:r>
            <a:r>
              <a:rPr sz="1050" b="0">
                <a:solidFill>
                  <a:srgbClr val="2B2228"/>
                </a:solidFill>
                <a:latin typeface="Montserrat"/>
              </a:rPr>
              <a:t>Revenue &amp; ROAS on paid</a:t>
            </a:r>
          </a:p>
        </p:txBody>
      </p:sp>
      <p:sp>
        <p:nvSpPr>
          <p:cNvPr id="26" name="Rectangle 25"/>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28" name="TextBox 27"/>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27 / 29</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RISKS &amp; ASSUMPTIONS</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What must be true — and what we'll verify</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11018519" cy="4114800"/>
        </p:xfrm>
        <a:graphic>
          <a:graphicData uri="http://schemas.openxmlformats.org/drawingml/2006/table">
            <a:tbl>
              <a:tblPr>
                <a:tableStyleId>{5C22544A-7EE6-4342-B048-85BDC9FD1C3A}</a:tableStyleId>
              </a:tblPr>
              <a:tblGrid>
                <a:gridCol w="4131945"/>
                <a:gridCol w="1951196"/>
                <a:gridCol w="4935378"/>
              </a:tblGrid>
              <a:tr h="514350">
                <a:tc>
                  <a:txBody>
                    <a:bodyPr wrap="square"/>
                    <a:lstStyle/>
                    <a:p>
                      <a:pPr algn="l"/>
                      <a:r>
                        <a:rPr sz="980" b="1">
                          <a:solidFill>
                            <a:srgbClr val="FFFFFF"/>
                          </a:solidFill>
                          <a:latin typeface="Montserrat"/>
                        </a:rPr>
                        <a:t>Risk / assumption</a:t>
                      </a:r>
                    </a:p>
                  </a:txBody>
                  <a:tcPr marL="91440" marR="73152" marT="36576" marB="36576" anchor="ctr">
                    <a:solidFill>
                      <a:srgbClr val="4A2C3A"/>
                    </a:solidFill>
                  </a:tcPr>
                </a:tc>
                <a:tc>
                  <a:txBody>
                    <a:bodyPr wrap="square"/>
                    <a:lstStyle/>
                    <a:p>
                      <a:pPr algn="ctr"/>
                      <a:r>
                        <a:rPr sz="980" b="1">
                          <a:solidFill>
                            <a:srgbClr val="FFFFFF"/>
                          </a:solidFill>
                          <a:latin typeface="Montserrat"/>
                        </a:rPr>
                        <a:t>Impact</a:t>
                      </a:r>
                    </a:p>
                  </a:txBody>
                  <a:tcPr marL="91440" marR="73152" marT="36576" marB="36576" anchor="ctr">
                    <a:solidFill>
                      <a:srgbClr val="4A2C3A"/>
                    </a:solidFill>
                  </a:tcPr>
                </a:tc>
                <a:tc>
                  <a:txBody>
                    <a:bodyPr wrap="square"/>
                    <a:lstStyle/>
                    <a:p>
                      <a:pPr algn="ctr"/>
                      <a:r>
                        <a:rPr sz="980" b="1">
                          <a:solidFill>
                            <a:srgbClr val="FFFFFF"/>
                          </a:solidFill>
                          <a:latin typeface="Montserrat"/>
                        </a:rPr>
                        <a:t>Mitigation</a:t>
                      </a:r>
                    </a:p>
                  </a:txBody>
                  <a:tcPr marL="91440" marR="73152" marT="36576" marB="36576" anchor="ctr">
                    <a:solidFill>
                      <a:srgbClr val="4A2C3A"/>
                    </a:solidFill>
                  </a:tcPr>
                </a:tc>
              </a:tr>
              <a:tr h="514350">
                <a:tc>
                  <a:txBody>
                    <a:bodyPr wrap="square"/>
                    <a:lstStyle/>
                    <a:p>
                      <a:pPr algn="l"/>
                      <a:r>
                        <a:rPr sz="960" b="0">
                          <a:solidFill>
                            <a:srgbClr val="2B2228"/>
                          </a:solidFill>
                          <a:latin typeface="Montserrat"/>
                        </a:rPr>
                        <a:t>Follower base verified (314); reach &amp; views still estimated</a:t>
                      </a:r>
                    </a:p>
                  </a:txBody>
                  <a:tcPr marL="91440" marR="73152" marT="36576" marB="36576" anchor="ctr">
                    <a:solidFill>
                      <a:srgbClr val="FBF6F1"/>
                    </a:solidFill>
                  </a:tcPr>
                </a:tc>
                <a:tc>
                  <a:txBody>
                    <a:bodyPr wrap="square"/>
                    <a:lstStyle/>
                    <a:p>
                      <a:pPr algn="ctr"/>
                      <a:r>
                        <a:rPr sz="960" b="0">
                          <a:solidFill>
                            <a:srgbClr val="2B2228"/>
                          </a:solidFill>
                          <a:latin typeface="Montserrat"/>
                        </a:rPr>
                        <a:t>Forecast calibration</a:t>
                      </a:r>
                    </a:p>
                  </a:txBody>
                  <a:tcPr marL="91440" marR="73152" marT="36576" marB="36576" anchor="ctr">
                    <a:solidFill>
                      <a:srgbClr val="FBF6F1"/>
                    </a:solidFill>
                  </a:tcPr>
                </a:tc>
                <a:tc>
                  <a:txBody>
                    <a:bodyPr wrap="square"/>
                    <a:lstStyle/>
                    <a:p>
                      <a:pPr algn="ctr"/>
                      <a:r>
                        <a:rPr sz="960" b="0">
                          <a:solidFill>
                            <a:srgbClr val="2B2228"/>
                          </a:solidFill>
                          <a:latin typeface="Montserrat"/>
                        </a:rPr>
                        <a:t>Pull native reach/retention in week 1; tune the model to live data</a:t>
                      </a:r>
                    </a:p>
                  </a:txBody>
                  <a:tcPr marL="91440" marR="73152" marT="36576" marB="36576" anchor="ctr">
                    <a:solidFill>
                      <a:srgbClr val="FBF6F1"/>
                    </a:solidFill>
                  </a:tcPr>
                </a:tc>
              </a:tr>
              <a:tr h="514350">
                <a:tc>
                  <a:txBody>
                    <a:bodyPr wrap="square"/>
                    <a:lstStyle/>
                    <a:p>
                      <a:pPr algn="l"/>
                      <a:r>
                        <a:rPr sz="960" b="0">
                          <a:solidFill>
                            <a:srgbClr val="2B2228"/>
                          </a:solidFill>
                          <a:latin typeface="Montserrat"/>
                        </a:rPr>
                        <a:t>1M in 12 months from a 314 base needs viral breakouts</a:t>
                      </a:r>
                    </a:p>
                  </a:txBody>
                  <a:tcPr marL="91440" marR="73152" marT="36576" marB="36576" anchor="ctr">
                    <a:solidFill>
                      <a:srgbClr val="FFFFFF"/>
                    </a:solidFill>
                  </a:tcPr>
                </a:tc>
                <a:tc>
                  <a:txBody>
                    <a:bodyPr wrap="square"/>
                    <a:lstStyle/>
                    <a:p>
                      <a:pPr algn="ctr"/>
                      <a:r>
                        <a:rPr sz="960" b="0">
                          <a:solidFill>
                            <a:srgbClr val="2B2228"/>
                          </a:solidFill>
                          <a:latin typeface="Montserrat"/>
                        </a:rPr>
                        <a:t>Goal realism</a:t>
                      </a:r>
                    </a:p>
                  </a:txBody>
                  <a:tcPr marL="91440" marR="73152" marT="36576" marB="36576" anchor="ctr">
                    <a:solidFill>
                      <a:srgbClr val="FFFFFF"/>
                    </a:solidFill>
                  </a:tcPr>
                </a:tc>
                <a:tc>
                  <a:txBody>
                    <a:bodyPr wrap="square"/>
                    <a:lstStyle/>
                    <a:p>
                      <a:pPr algn="ctr"/>
                      <a:r>
                        <a:rPr sz="960" b="0">
                          <a:solidFill>
                            <a:srgbClr val="2B2228"/>
                          </a:solidFill>
                          <a:latin typeface="Montserrat"/>
                        </a:rPr>
                        <a:t>Commit to Expected ~300K; pursue 1M via the Aggressive model + earned-reach stunts</a:t>
                      </a:r>
                    </a:p>
                  </a:txBody>
                  <a:tcPr marL="91440" marR="73152" marT="36576" marB="36576" anchor="ctr">
                    <a:solidFill>
                      <a:srgbClr val="FFFFFF"/>
                    </a:solidFill>
                  </a:tcPr>
                </a:tc>
              </a:tr>
              <a:tr h="514350">
                <a:tc>
                  <a:txBody>
                    <a:bodyPr wrap="square"/>
                    <a:lstStyle/>
                    <a:p>
                      <a:pPr algn="l"/>
                      <a:r>
                        <a:rPr sz="960" b="0">
                          <a:solidFill>
                            <a:srgbClr val="2B2228"/>
                          </a:solidFill>
                          <a:latin typeface="Montserrat"/>
                        </a:rPr>
                        <a:t>Creator output quality varies</a:t>
                      </a:r>
                    </a:p>
                  </a:txBody>
                  <a:tcPr marL="91440" marR="73152" marT="36576" marB="36576" anchor="ctr">
                    <a:solidFill>
                      <a:srgbClr val="FBF6F1"/>
                    </a:solidFill>
                  </a:tcPr>
                </a:tc>
                <a:tc>
                  <a:txBody>
                    <a:bodyPr wrap="square"/>
                    <a:lstStyle/>
                    <a:p>
                      <a:pPr algn="ctr"/>
                      <a:r>
                        <a:rPr sz="960" b="0">
                          <a:solidFill>
                            <a:srgbClr val="2B2228"/>
                          </a:solidFill>
                          <a:latin typeface="Montserrat"/>
                        </a:rPr>
                        <a:t>Reach shortfall</a:t>
                      </a:r>
                    </a:p>
                  </a:txBody>
                  <a:tcPr marL="91440" marR="73152" marT="36576" marB="36576" anchor="ctr">
                    <a:solidFill>
                      <a:srgbClr val="FBF6F1"/>
                    </a:solidFill>
                  </a:tcPr>
                </a:tc>
                <a:tc>
                  <a:txBody>
                    <a:bodyPr wrap="square"/>
                    <a:lstStyle/>
                    <a:p>
                      <a:pPr algn="ctr"/>
                      <a:r>
                        <a:rPr sz="960" b="0">
                          <a:solidFill>
                            <a:srgbClr val="2B2228"/>
                          </a:solidFill>
                          <a:latin typeface="Montserrat"/>
                        </a:rPr>
                        <a:t>Nano-heavy portfolio, performance briefs, replace underperformers</a:t>
                      </a:r>
                    </a:p>
                  </a:txBody>
                  <a:tcPr marL="91440" marR="73152" marT="36576" marB="36576" anchor="ctr">
                    <a:solidFill>
                      <a:srgbClr val="FBF6F1"/>
                    </a:solidFill>
                  </a:tcPr>
                </a:tc>
              </a:tr>
              <a:tr h="514350">
                <a:tc>
                  <a:txBody>
                    <a:bodyPr wrap="square"/>
                    <a:lstStyle/>
                    <a:p>
                      <a:pPr algn="l"/>
                      <a:r>
                        <a:rPr sz="960" b="0">
                          <a:solidFill>
                            <a:srgbClr val="2B2228"/>
                          </a:solidFill>
                          <a:latin typeface="Montserrat"/>
                        </a:rPr>
                        <a:t>Algorithm / platform changes</a:t>
                      </a:r>
                    </a:p>
                  </a:txBody>
                  <a:tcPr marL="91440" marR="73152" marT="36576" marB="36576" anchor="ctr">
                    <a:solidFill>
                      <a:srgbClr val="FFFFFF"/>
                    </a:solidFill>
                  </a:tcPr>
                </a:tc>
                <a:tc>
                  <a:txBody>
                    <a:bodyPr wrap="square"/>
                    <a:lstStyle/>
                    <a:p>
                      <a:pPr algn="ctr"/>
                      <a:r>
                        <a:rPr sz="960" b="0">
                          <a:solidFill>
                            <a:srgbClr val="2B2228"/>
                          </a:solidFill>
                          <a:latin typeface="Montserrat"/>
                        </a:rPr>
                        <a:t>Reach volatility</a:t>
                      </a:r>
                    </a:p>
                  </a:txBody>
                  <a:tcPr marL="91440" marR="73152" marT="36576" marB="36576" anchor="ctr">
                    <a:solidFill>
                      <a:srgbClr val="FFFFFF"/>
                    </a:solidFill>
                  </a:tcPr>
                </a:tc>
                <a:tc>
                  <a:txBody>
                    <a:bodyPr wrap="square"/>
                    <a:lstStyle/>
                    <a:p>
                      <a:pPr algn="ctr"/>
                      <a:r>
                        <a:rPr sz="960" b="0">
                          <a:solidFill>
                            <a:srgbClr val="2B2228"/>
                          </a:solidFill>
                          <a:latin typeface="Montserrat"/>
                        </a:rPr>
                        <a:t>Multi-platform + owned community reduce single-platform risk</a:t>
                      </a:r>
                    </a:p>
                  </a:txBody>
                  <a:tcPr marL="91440" marR="73152" marT="36576" marB="36576" anchor="ctr">
                    <a:solidFill>
                      <a:srgbClr val="FFFFFF"/>
                    </a:solidFill>
                  </a:tcPr>
                </a:tc>
              </a:tr>
              <a:tr h="514350">
                <a:tc>
                  <a:txBody>
                    <a:bodyPr wrap="square"/>
                    <a:lstStyle/>
                    <a:p>
                      <a:pPr algn="l"/>
                      <a:r>
                        <a:rPr sz="960" b="0">
                          <a:solidFill>
                            <a:srgbClr val="2B2228"/>
                          </a:solidFill>
                          <a:latin typeface="Montserrat"/>
                        </a:rPr>
                        <a:t>Founder/face availability for on-camera</a:t>
                      </a:r>
                    </a:p>
                  </a:txBody>
                  <a:tcPr marL="91440" marR="73152" marT="36576" marB="36576" anchor="ctr">
                    <a:solidFill>
                      <a:srgbClr val="FBF6F1"/>
                    </a:solidFill>
                  </a:tcPr>
                </a:tc>
                <a:tc>
                  <a:txBody>
                    <a:bodyPr wrap="square"/>
                    <a:lstStyle/>
                    <a:p>
                      <a:pPr algn="ctr"/>
                      <a:r>
                        <a:rPr sz="960" b="0">
                          <a:solidFill>
                            <a:srgbClr val="2B2228"/>
                          </a:solidFill>
                          <a:latin typeface="Montserrat"/>
                        </a:rPr>
                        <a:t>Authority content</a:t>
                      </a:r>
                    </a:p>
                  </a:txBody>
                  <a:tcPr marL="91440" marR="73152" marT="36576" marB="36576" anchor="ctr">
                    <a:solidFill>
                      <a:srgbClr val="FBF6F1"/>
                    </a:solidFill>
                  </a:tcPr>
                </a:tc>
                <a:tc>
                  <a:txBody>
                    <a:bodyPr wrap="square"/>
                    <a:lstStyle/>
                    <a:p>
                      <a:pPr algn="ctr"/>
                      <a:r>
                        <a:rPr sz="960" b="0">
                          <a:solidFill>
                            <a:srgbClr val="2B2228"/>
                          </a:solidFill>
                          <a:latin typeface="Montserrat"/>
                        </a:rPr>
                        <a:t>Batch shoot days; build a small creator bench as backup voices</a:t>
                      </a:r>
                    </a:p>
                  </a:txBody>
                  <a:tcPr marL="91440" marR="73152" marT="36576" marB="36576" anchor="ctr">
                    <a:solidFill>
                      <a:srgbClr val="FBF6F1"/>
                    </a:solidFill>
                  </a:tcPr>
                </a:tc>
              </a:tr>
              <a:tr h="514350">
                <a:tc>
                  <a:txBody>
                    <a:bodyPr wrap="square"/>
                    <a:lstStyle/>
                    <a:p>
                      <a:pPr algn="l"/>
                      <a:r>
                        <a:rPr sz="960" b="0">
                          <a:solidFill>
                            <a:srgbClr val="2B2228"/>
                          </a:solidFill>
                          <a:latin typeface="Montserrat"/>
                        </a:rPr>
                        <a:t>Paid efficiency vs. PH seasonality (Ber/peak CPMs)</a:t>
                      </a:r>
                    </a:p>
                  </a:txBody>
                  <a:tcPr marL="91440" marR="73152" marT="36576" marB="36576" anchor="ctr">
                    <a:solidFill>
                      <a:srgbClr val="FFFFFF"/>
                    </a:solidFill>
                  </a:tcPr>
                </a:tc>
                <a:tc>
                  <a:txBody>
                    <a:bodyPr wrap="square"/>
                    <a:lstStyle/>
                    <a:p>
                      <a:pPr algn="ctr"/>
                      <a:r>
                        <a:rPr sz="960" b="0">
                          <a:solidFill>
                            <a:srgbClr val="2B2228"/>
                          </a:solidFill>
                          <a:latin typeface="Montserrat"/>
                        </a:rPr>
                        <a:t>Higher CPF in peaks</a:t>
                      </a:r>
                    </a:p>
                  </a:txBody>
                  <a:tcPr marL="91440" marR="73152" marT="36576" marB="36576" anchor="ctr">
                    <a:solidFill>
                      <a:srgbClr val="FFFFFF"/>
                    </a:solidFill>
                  </a:tcPr>
                </a:tc>
                <a:tc>
                  <a:txBody>
                    <a:bodyPr wrap="square"/>
                    <a:lstStyle/>
                    <a:p>
                      <a:pPr algn="ctr"/>
                      <a:r>
                        <a:rPr sz="960" b="0">
                          <a:solidFill>
                            <a:srgbClr val="2B2228"/>
                          </a:solidFill>
                          <a:latin typeface="Montserrat"/>
                        </a:rPr>
                        <a:t>Front-load creators; shift paid weight to low-CPM windows</a:t>
                      </a:r>
                    </a:p>
                  </a:txBody>
                  <a:tcPr marL="91440" marR="73152" marT="36576" marB="36576" anchor="ctr">
                    <a:solidFill>
                      <a:srgbClr val="FFFFFF"/>
                    </a:solidFill>
                  </a:tcPr>
                </a:tc>
              </a:tr>
              <a:tr h="514350">
                <a:tc>
                  <a:txBody>
                    <a:bodyPr wrap="square"/>
                    <a:lstStyle/>
                    <a:p>
                      <a:pPr algn="l"/>
                      <a:r>
                        <a:rPr sz="960" b="0">
                          <a:solidFill>
                            <a:srgbClr val="2B2228"/>
                          </a:solidFill>
                          <a:latin typeface="Montserrat"/>
                        </a:rPr>
                        <a:t>Medical-claims &amp; endorsement compliance</a:t>
                      </a:r>
                    </a:p>
                  </a:txBody>
                  <a:tcPr marL="91440" marR="73152" marT="36576" marB="36576" anchor="ctr">
                    <a:solidFill>
                      <a:srgbClr val="FBF6F1"/>
                    </a:solidFill>
                  </a:tcPr>
                </a:tc>
                <a:tc>
                  <a:txBody>
                    <a:bodyPr wrap="square"/>
                    <a:lstStyle/>
                    <a:p>
                      <a:pPr algn="ctr"/>
                      <a:r>
                        <a:rPr sz="960" b="0">
                          <a:solidFill>
                            <a:srgbClr val="2B2228"/>
                          </a:solidFill>
                          <a:latin typeface="Montserrat"/>
                        </a:rPr>
                        <a:t>Reputational</a:t>
                      </a:r>
                    </a:p>
                  </a:txBody>
                  <a:tcPr marL="91440" marR="73152" marT="36576" marB="36576" anchor="ctr">
                    <a:solidFill>
                      <a:srgbClr val="FBF6F1"/>
                    </a:solidFill>
                  </a:tcPr>
                </a:tc>
                <a:tc>
                  <a:txBody>
                    <a:bodyPr wrap="square"/>
                    <a:lstStyle/>
                    <a:p>
                      <a:pPr algn="ctr"/>
                      <a:r>
                        <a:rPr sz="960" b="0">
                          <a:solidFill>
                            <a:srgbClr val="2B2228"/>
                          </a:solidFill>
                          <a:latin typeface="Montserrat"/>
                        </a:rPr>
                        <a:t>Legal review of claims; clear #ad disclosure; PDS-aligned messaging</a:t>
                      </a:r>
                    </a:p>
                  </a:txBody>
                  <a:tcPr marL="91440" marR="73152" marT="36576" marB="36576" anchor="ctr">
                    <a:solidFill>
                      <a:srgbClr val="FBF6F1"/>
                    </a:solidFill>
                  </a:tcPr>
                </a:tc>
              </a:tr>
            </a:tbl>
          </a:graphicData>
        </a:graphic>
      </p:graphicFrame>
      <p:sp>
        <p:nvSpPr>
          <p:cNvPr id="7" name="TextBox 6"/>
          <p:cNvSpPr txBox="1"/>
          <p:nvPr/>
        </p:nvSpPr>
        <p:spPr>
          <a:xfrm>
            <a:off x="640080" y="5943600"/>
            <a:ext cx="1097280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a:solidFill>
                  <a:srgbClr val="B76E79"/>
                </a:solidFill>
                <a:latin typeface="Montserrat"/>
              </a:rPr>
              <a:t>Honesty note:  </a:t>
            </a:r>
            <a:r>
              <a:rPr sz="1000" b="0" i="0">
                <a:solidFill>
                  <a:srgbClr val="2B2228"/>
                </a:solidFill>
                <a:latin typeface="Montserrat"/>
              </a:rPr>
              <a:t>follower counts are verified (314). Reach, views and cost figures remain modelled on PH benchmarks. The strategy holds regardless — only the calibration tightens as live data lands.</a:t>
            </a:r>
          </a:p>
        </p:txBody>
      </p:sp>
      <p:sp>
        <p:nvSpPr>
          <p:cNvPr id="8" name="Rectangle 7"/>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0" name="TextBox 9"/>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28 / 29</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46304" cy="6858000"/>
          </a:xfrm>
          <a:prstGeom prst="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54864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E7BBC0"/>
                </a:solidFill>
                <a:latin typeface="Montserrat"/>
              </a:rPr>
              <a:t>RECOMMENDED NEXT STEPS</a:t>
            </a:r>
          </a:p>
        </p:txBody>
      </p:sp>
      <p:sp>
        <p:nvSpPr>
          <p:cNvPr id="5" name="TextBox 4"/>
          <p:cNvSpPr txBox="1"/>
          <p:nvPr/>
        </p:nvSpPr>
        <p:spPr>
          <a:xfrm>
            <a:off x="640080" y="896112"/>
            <a:ext cx="10881360" cy="731520"/>
          </a:xfrm>
          <a:prstGeom prst="rect">
            <a:avLst/>
          </a:prstGeom>
          <a:noFill/>
        </p:spPr>
        <p:txBody>
          <a:bodyPr wrap="square" anchor="t" lIns="0" rIns="0" tIns="0" bIns="0">
            <a:spAutoFit/>
          </a:bodyPr>
          <a:lstStyle/>
          <a:p>
            <a:pPr algn="l">
              <a:lnSpc>
                <a:spcPct val="100000"/>
              </a:lnSpc>
              <a:spcBef>
                <a:spcPts val="0"/>
              </a:spcBef>
              <a:spcAft>
                <a:spcPts val="400"/>
              </a:spcAft>
            </a:pPr>
            <a:r>
              <a:rPr sz="2900" b="0" i="0">
                <a:solidFill>
                  <a:srgbClr val="FFFFFF"/>
                </a:solidFill>
                <a:latin typeface="Playfair Display"/>
              </a:rPr>
              <a:t>Turn the strategy on in 30 days</a:t>
            </a:r>
          </a:p>
        </p:txBody>
      </p:sp>
      <p:sp>
        <p:nvSpPr>
          <p:cNvPr id="6" name="Rectangle 5"/>
          <p:cNvSpPr/>
          <p:nvPr/>
        </p:nvSpPr>
        <p:spPr>
          <a:xfrm>
            <a:off x="640080" y="1572768"/>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874519"/>
            <a:ext cx="10881360" cy="731520"/>
          </a:xfrm>
          <a:prstGeom prst="roundRect">
            <a:avLst>
              <a:gd name="adj" fmla="val 10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1874519"/>
            <a:ext cx="1737360" cy="731520"/>
          </a:xfrm>
          <a:prstGeom prst="rect">
            <a:avLst/>
          </a:prstGeom>
          <a:noFill/>
        </p:spPr>
        <p:txBody>
          <a:bodyPr wrap="square" anchor="ctr" lIns="0" rIns="0" tIns="0" bIns="0">
            <a:spAutoFit/>
          </a:bodyPr>
          <a:lstStyle/>
          <a:p>
            <a:pPr algn="l">
              <a:lnSpc>
                <a:spcPct val="100000"/>
              </a:lnSpc>
              <a:spcBef>
                <a:spcPts val="0"/>
              </a:spcBef>
              <a:spcAft>
                <a:spcPts val="400"/>
              </a:spcAft>
            </a:pPr>
            <a:r>
              <a:rPr sz="1400" b="1" i="0" spc="100">
                <a:solidFill>
                  <a:srgbClr val="E7BBC0"/>
                </a:solidFill>
                <a:latin typeface="Montserrat"/>
              </a:rPr>
              <a:t>WEEK 1</a:t>
            </a:r>
          </a:p>
        </p:txBody>
      </p:sp>
      <p:sp>
        <p:nvSpPr>
          <p:cNvPr id="9" name="Rectangle 8"/>
          <p:cNvSpPr/>
          <p:nvPr/>
        </p:nvSpPr>
        <p:spPr>
          <a:xfrm>
            <a:off x="2697480" y="2020824"/>
            <a:ext cx="20116" cy="438912"/>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926080" y="1874519"/>
            <a:ext cx="8412480" cy="731520"/>
          </a:xfrm>
          <a:prstGeom prst="rect">
            <a:avLst/>
          </a:prstGeom>
          <a:noFill/>
        </p:spPr>
        <p:txBody>
          <a:bodyPr wrap="square" anchor="ctr" lIns="0" rIns="0" tIns="0" bIns="0">
            <a:spAutoFit/>
          </a:bodyPr>
          <a:lstStyle/>
          <a:p>
            <a:pPr algn="l">
              <a:lnSpc>
                <a:spcPct val="110000"/>
              </a:lnSpc>
              <a:spcBef>
                <a:spcPts val="0"/>
              </a:spcBef>
              <a:spcAft>
                <a:spcPts val="400"/>
              </a:spcAft>
            </a:pPr>
            <a:r>
              <a:rPr sz="1200" b="0" i="0">
                <a:solidFill>
                  <a:srgbClr val="FFFFFF"/>
                </a:solidFill>
                <a:latin typeface="Montserrat"/>
              </a:rPr>
              <a:t>Connect analytics &amp; rebase the model; approve Scenario B; brief the squad.</a:t>
            </a:r>
          </a:p>
        </p:txBody>
      </p:sp>
      <p:sp>
        <p:nvSpPr>
          <p:cNvPr id="11" name="Rounded Rectangle 10"/>
          <p:cNvSpPr/>
          <p:nvPr/>
        </p:nvSpPr>
        <p:spPr>
          <a:xfrm>
            <a:off x="640080" y="2715768"/>
            <a:ext cx="10881360" cy="731520"/>
          </a:xfrm>
          <a:prstGeom prst="roundRect">
            <a:avLst>
              <a:gd name="adj" fmla="val 10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14400" y="2715768"/>
            <a:ext cx="1737360" cy="731520"/>
          </a:xfrm>
          <a:prstGeom prst="rect">
            <a:avLst/>
          </a:prstGeom>
          <a:noFill/>
        </p:spPr>
        <p:txBody>
          <a:bodyPr wrap="square" anchor="ctr" lIns="0" rIns="0" tIns="0" bIns="0">
            <a:spAutoFit/>
          </a:bodyPr>
          <a:lstStyle/>
          <a:p>
            <a:pPr algn="l">
              <a:lnSpc>
                <a:spcPct val="100000"/>
              </a:lnSpc>
              <a:spcBef>
                <a:spcPts val="0"/>
              </a:spcBef>
              <a:spcAft>
                <a:spcPts val="400"/>
              </a:spcAft>
            </a:pPr>
            <a:r>
              <a:rPr sz="1400" b="1" i="0" spc="100">
                <a:solidFill>
                  <a:srgbClr val="E7BBC0"/>
                </a:solidFill>
                <a:latin typeface="Montserrat"/>
              </a:rPr>
              <a:t>WEEK 2</a:t>
            </a:r>
          </a:p>
        </p:txBody>
      </p:sp>
      <p:sp>
        <p:nvSpPr>
          <p:cNvPr id="13" name="Rectangle 12"/>
          <p:cNvSpPr/>
          <p:nvPr/>
        </p:nvSpPr>
        <p:spPr>
          <a:xfrm>
            <a:off x="2697480" y="2862072"/>
            <a:ext cx="20116" cy="438912"/>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2926080" y="2715768"/>
            <a:ext cx="8412480" cy="731520"/>
          </a:xfrm>
          <a:prstGeom prst="rect">
            <a:avLst/>
          </a:prstGeom>
          <a:noFill/>
        </p:spPr>
        <p:txBody>
          <a:bodyPr wrap="square" anchor="ctr" lIns="0" rIns="0" tIns="0" bIns="0">
            <a:spAutoFit/>
          </a:bodyPr>
          <a:lstStyle/>
          <a:p>
            <a:pPr algn="l">
              <a:lnSpc>
                <a:spcPct val="110000"/>
              </a:lnSpc>
              <a:spcBef>
                <a:spcPts val="0"/>
              </a:spcBef>
              <a:spcAft>
                <a:spcPts val="400"/>
              </a:spcAft>
            </a:pPr>
            <a:r>
              <a:rPr sz="1200" b="0" i="0">
                <a:solidFill>
                  <a:srgbClr val="FFFFFF"/>
                </a:solidFill>
                <a:latin typeface="Montserrat"/>
              </a:rPr>
              <a:t>Stand up TikTok-native engine; rebuild hooks/formats; launch FB 'Skin Circle' Group.</a:t>
            </a:r>
          </a:p>
        </p:txBody>
      </p:sp>
      <p:sp>
        <p:nvSpPr>
          <p:cNvPr id="15" name="Rounded Rectangle 14"/>
          <p:cNvSpPr/>
          <p:nvPr/>
        </p:nvSpPr>
        <p:spPr>
          <a:xfrm>
            <a:off x="640080" y="3557015"/>
            <a:ext cx="10881360" cy="731520"/>
          </a:xfrm>
          <a:prstGeom prst="roundRect">
            <a:avLst>
              <a:gd name="adj" fmla="val 10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14400" y="3557015"/>
            <a:ext cx="1737360" cy="731520"/>
          </a:xfrm>
          <a:prstGeom prst="rect">
            <a:avLst/>
          </a:prstGeom>
          <a:noFill/>
        </p:spPr>
        <p:txBody>
          <a:bodyPr wrap="square" anchor="ctr" lIns="0" rIns="0" tIns="0" bIns="0">
            <a:spAutoFit/>
          </a:bodyPr>
          <a:lstStyle/>
          <a:p>
            <a:pPr algn="l">
              <a:lnSpc>
                <a:spcPct val="100000"/>
              </a:lnSpc>
              <a:spcBef>
                <a:spcPts val="0"/>
              </a:spcBef>
              <a:spcAft>
                <a:spcPts val="400"/>
              </a:spcAft>
            </a:pPr>
            <a:r>
              <a:rPr sz="1400" b="1" i="0" spc="100">
                <a:solidFill>
                  <a:srgbClr val="E7BBC0"/>
                </a:solidFill>
                <a:latin typeface="Montserrat"/>
              </a:rPr>
              <a:t>WEEK 3</a:t>
            </a:r>
          </a:p>
        </p:txBody>
      </p:sp>
      <p:sp>
        <p:nvSpPr>
          <p:cNvPr id="17" name="Rectangle 16"/>
          <p:cNvSpPr/>
          <p:nvPr/>
        </p:nvSpPr>
        <p:spPr>
          <a:xfrm>
            <a:off x="2697480" y="3703320"/>
            <a:ext cx="20116" cy="438912"/>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2926080" y="3557015"/>
            <a:ext cx="8412480" cy="731520"/>
          </a:xfrm>
          <a:prstGeom prst="rect">
            <a:avLst/>
          </a:prstGeom>
          <a:noFill/>
        </p:spPr>
        <p:txBody>
          <a:bodyPr wrap="square" anchor="ctr" lIns="0" rIns="0" tIns="0" bIns="0">
            <a:spAutoFit/>
          </a:bodyPr>
          <a:lstStyle/>
          <a:p>
            <a:pPr algn="l">
              <a:lnSpc>
                <a:spcPct val="110000"/>
              </a:lnSpc>
              <a:spcBef>
                <a:spcPts val="0"/>
              </a:spcBef>
              <a:spcAft>
                <a:spcPts val="400"/>
              </a:spcAft>
            </a:pPr>
            <a:r>
              <a:rPr sz="1200" b="0" i="0">
                <a:solidFill>
                  <a:srgbClr val="FFFFFF"/>
                </a:solidFill>
                <a:latin typeface="Montserrat"/>
              </a:rPr>
              <a:t>Recruit first 20 nano/micro creators; ship carousel-first IG education.</a:t>
            </a:r>
          </a:p>
        </p:txBody>
      </p:sp>
      <p:sp>
        <p:nvSpPr>
          <p:cNvPr id="19" name="Rounded Rectangle 18"/>
          <p:cNvSpPr/>
          <p:nvPr/>
        </p:nvSpPr>
        <p:spPr>
          <a:xfrm>
            <a:off x="640080" y="4398264"/>
            <a:ext cx="10881360" cy="731520"/>
          </a:xfrm>
          <a:prstGeom prst="roundRect">
            <a:avLst>
              <a:gd name="adj" fmla="val 10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14400" y="4398264"/>
            <a:ext cx="1737360" cy="731520"/>
          </a:xfrm>
          <a:prstGeom prst="rect">
            <a:avLst/>
          </a:prstGeom>
          <a:noFill/>
        </p:spPr>
        <p:txBody>
          <a:bodyPr wrap="square" anchor="ctr" lIns="0" rIns="0" tIns="0" bIns="0">
            <a:spAutoFit/>
          </a:bodyPr>
          <a:lstStyle/>
          <a:p>
            <a:pPr algn="l">
              <a:lnSpc>
                <a:spcPct val="100000"/>
              </a:lnSpc>
              <a:spcBef>
                <a:spcPts val="0"/>
              </a:spcBef>
              <a:spcAft>
                <a:spcPts val="400"/>
              </a:spcAft>
            </a:pPr>
            <a:r>
              <a:rPr sz="1400" b="1" i="0" spc="100">
                <a:solidFill>
                  <a:srgbClr val="E7BBC0"/>
                </a:solidFill>
                <a:latin typeface="Montserrat"/>
              </a:rPr>
              <a:t>WEEK 4</a:t>
            </a:r>
          </a:p>
        </p:txBody>
      </p:sp>
      <p:sp>
        <p:nvSpPr>
          <p:cNvPr id="21" name="Rectangle 20"/>
          <p:cNvSpPr/>
          <p:nvPr/>
        </p:nvSpPr>
        <p:spPr>
          <a:xfrm>
            <a:off x="2697480" y="4544568"/>
            <a:ext cx="20116" cy="438912"/>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2926080" y="4398264"/>
            <a:ext cx="8412480" cy="731520"/>
          </a:xfrm>
          <a:prstGeom prst="rect">
            <a:avLst/>
          </a:prstGeom>
          <a:noFill/>
        </p:spPr>
        <p:txBody>
          <a:bodyPr wrap="square" anchor="ctr" lIns="0" rIns="0" tIns="0" bIns="0">
            <a:spAutoFit/>
          </a:bodyPr>
          <a:lstStyle/>
          <a:p>
            <a:pPr algn="l">
              <a:lnSpc>
                <a:spcPct val="110000"/>
              </a:lnSpc>
              <a:spcBef>
                <a:spcPts val="0"/>
              </a:spcBef>
              <a:spcAft>
                <a:spcPts val="400"/>
              </a:spcAft>
            </a:pPr>
            <a:r>
              <a:rPr sz="1200" b="0" i="0">
                <a:solidFill>
                  <a:srgbClr val="FFFFFF"/>
                </a:solidFill>
                <a:latin typeface="Montserrat"/>
              </a:rPr>
              <a:t>Switch on paid amplification on proven organic; first performance review.</a:t>
            </a:r>
          </a:p>
        </p:txBody>
      </p:sp>
      <p:sp>
        <p:nvSpPr>
          <p:cNvPr id="23" name="Rounded Rectangle 22"/>
          <p:cNvSpPr/>
          <p:nvPr/>
        </p:nvSpPr>
        <p:spPr>
          <a:xfrm>
            <a:off x="640080" y="5349240"/>
            <a:ext cx="10881360" cy="914400"/>
          </a:xfrm>
          <a:prstGeom prst="roundRect">
            <a:avLst>
              <a:gd name="adj" fmla="val 4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5349240"/>
            <a:ext cx="10881360" cy="914400"/>
          </a:xfrm>
          <a:prstGeom prst="rect">
            <a:avLst/>
          </a:prstGeom>
          <a:noFill/>
        </p:spPr>
        <p:txBody>
          <a:bodyPr wrap="square" anchor="ctr" lIns="0" rIns="0" tIns="0" bIns="0">
            <a:spAutoFit/>
          </a:bodyPr>
          <a:lstStyle/>
          <a:p>
            <a:pPr algn="ctr">
              <a:lnSpc>
                <a:spcPct val="100000"/>
              </a:lnSpc>
              <a:spcBef>
                <a:spcPts val="0"/>
              </a:spcBef>
              <a:spcAft>
                <a:spcPts val="400"/>
              </a:spcAft>
            </a:pPr>
            <a:r>
              <a:rPr sz="2000" b="0" i="0">
                <a:solidFill>
                  <a:srgbClr val="FFFFFF"/>
                </a:solidFill>
                <a:latin typeface="Playfair Display"/>
              </a:rPr>
              <a:t>Content is not the bottleneck. Distribution is. Let's build the engine.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CURRENT SITUATION</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Plenty of content, plateaued growth</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783080"/>
            <a:ext cx="5029200" cy="2926080"/>
          </a:xfrm>
          <a:prstGeom prst="rect">
            <a:avLst/>
          </a:prstGeom>
          <a:noFill/>
        </p:spPr>
        <p:txBody>
          <a:bodyPr wrap="square" lIns="0" rIns="0" tIns="0" bIns="0">
            <a:spAutoFit/>
          </a:bodyPr>
          <a:lstStyle/>
          <a:p>
            <a:pPr>
              <a:lnSpc>
                <a:spcPct val="108000"/>
              </a:lnSpc>
              <a:spcAft>
                <a:spcPts val="900"/>
              </a:spcAft>
            </a:pPr>
            <a:r>
              <a:rPr sz="1200" b="1">
                <a:solidFill>
                  <a:srgbClr val="B76E79"/>
                </a:solidFill>
                <a:latin typeface="Montserrat"/>
              </a:rPr>
              <a:t>—  </a:t>
            </a:r>
            <a:r>
              <a:rPr sz="1200" b="1">
                <a:solidFill>
                  <a:srgbClr val="2B2228"/>
                </a:solidFill>
                <a:latin typeface="Montserrat"/>
              </a:rPr>
              <a:t>A standing start. </a:t>
            </a:r>
            <a:r>
              <a:rPr sz="1200">
                <a:solidFill>
                  <a:srgbClr val="2B2228"/>
                </a:solidFill>
                <a:latin typeface="Montserrat"/>
              </a:rPr>
              <a:t>Just 314 combined followers (FB 37 · IG 175 · TikTok 102) despite high content output — the audience has simply not been built yet.</a:t>
            </a:r>
          </a:p>
          <a:p>
            <a:pPr>
              <a:lnSpc>
                <a:spcPct val="108000"/>
              </a:lnSpc>
              <a:spcAft>
                <a:spcPts val="900"/>
              </a:spcAft>
            </a:pPr>
            <a:r>
              <a:rPr sz="1200" b="1">
                <a:solidFill>
                  <a:srgbClr val="B76E79"/>
                </a:solidFill>
                <a:latin typeface="Montserrat"/>
              </a:rPr>
              <a:t>—  </a:t>
            </a:r>
            <a:r>
              <a:rPr sz="1200" b="1">
                <a:solidFill>
                  <a:srgbClr val="2B2228"/>
                </a:solidFill>
                <a:latin typeface="Montserrat"/>
              </a:rPr>
              <a:t>Output ≠ growth. </a:t>
            </a:r>
            <a:r>
              <a:rPr sz="1200">
                <a:solidFill>
                  <a:srgbClr val="2B2228"/>
                </a:solidFill>
                <a:latin typeface="Montserrat"/>
              </a:rPr>
              <a:t>Plenty is being posted, but almost none of it reaches or converts new people into followers.</a:t>
            </a:r>
          </a:p>
          <a:p>
            <a:pPr>
              <a:lnSpc>
                <a:spcPct val="108000"/>
              </a:lnSpc>
              <a:spcAft>
                <a:spcPts val="900"/>
              </a:spcAft>
            </a:pPr>
            <a:r>
              <a:rPr sz="1200" b="1">
                <a:solidFill>
                  <a:srgbClr val="B76E79"/>
                </a:solidFill>
                <a:latin typeface="Montserrat"/>
              </a:rPr>
              <a:t>—  </a:t>
            </a:r>
            <a:r>
              <a:rPr sz="1200" b="1">
                <a:solidFill>
                  <a:srgbClr val="2B2228"/>
                </a:solidFill>
                <a:latin typeface="Montserrat"/>
              </a:rPr>
              <a:t>No legacy to undo. </a:t>
            </a:r>
            <a:r>
              <a:rPr sz="1200">
                <a:solidFill>
                  <a:srgbClr val="2B2228"/>
                </a:solidFill>
                <a:latin typeface="Montserrat"/>
              </a:rPr>
              <a:t>A near-zero base is also an advantage — we build platform-native, hook-first and creator-led from day one, with nothing to unwind.</a:t>
            </a:r>
          </a:p>
          <a:p>
            <a:pPr>
              <a:lnSpc>
                <a:spcPct val="108000"/>
              </a:lnSpc>
              <a:spcAft>
                <a:spcPts val="900"/>
              </a:spcAft>
            </a:pPr>
            <a:r>
              <a:rPr sz="1200" b="1">
                <a:solidFill>
                  <a:srgbClr val="B76E79"/>
                </a:solidFill>
                <a:latin typeface="Montserrat"/>
              </a:rPr>
              <a:t>—  </a:t>
            </a:r>
            <a:r>
              <a:rPr sz="1200" b="1">
                <a:solidFill>
                  <a:srgbClr val="2B2228"/>
                </a:solidFill>
                <a:latin typeface="Montserrat"/>
              </a:rPr>
              <a:t>TikTok is the lever. </a:t>
            </a:r>
            <a:r>
              <a:rPr sz="1200">
                <a:solidFill>
                  <a:srgbClr val="2B2228"/>
                </a:solidFill>
                <a:latin typeface="Montserrat"/>
              </a:rPr>
              <a:t>With no entrenched audience anywhere, TikTok's discovery engine is the fastest route to the first 100K.</a:t>
            </a:r>
          </a:p>
        </p:txBody>
      </p:sp>
      <p:sp>
        <p:nvSpPr>
          <p:cNvPr id="7" name="Rounded Rectangle 6"/>
          <p:cNvSpPr/>
          <p:nvPr/>
        </p:nvSpPr>
        <p:spPr>
          <a:xfrm>
            <a:off x="640080" y="4892040"/>
            <a:ext cx="5029200" cy="1234440"/>
          </a:xfrm>
          <a:prstGeom prst="roundRect">
            <a:avLst>
              <a:gd name="adj" fmla="val 4000"/>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5029200"/>
            <a:ext cx="4572000" cy="1005840"/>
          </a:xfrm>
          <a:prstGeom prst="rect">
            <a:avLst/>
          </a:prstGeom>
          <a:noFill/>
        </p:spPr>
        <p:txBody>
          <a:bodyPr wrap="square" anchor="t" lIns="0" rIns="0" tIns="0" bIns="0">
            <a:spAutoFit/>
          </a:bodyPr>
          <a:lstStyle/>
          <a:p>
            <a:pPr algn="l">
              <a:lnSpc>
                <a:spcPct val="120000"/>
              </a:lnSpc>
              <a:spcBef>
                <a:spcPts val="0"/>
              </a:spcBef>
              <a:spcAft>
                <a:spcPts val="300"/>
              </a:spcAft>
            </a:pPr>
            <a:r>
              <a:rPr sz="950" b="1" i="0" spc="150">
                <a:solidFill>
                  <a:srgbClr val="B76E79"/>
                </a:solidFill>
                <a:latin typeface="Montserrat"/>
              </a:rPr>
              <a:t>WHY THIS MATTERS</a:t>
            </a:r>
          </a:p>
          <a:p>
            <a:pPr algn="l">
              <a:lnSpc>
                <a:spcPct val="120000"/>
              </a:lnSpc>
              <a:spcBef>
                <a:spcPts val="0"/>
              </a:spcBef>
              <a:spcAft>
                <a:spcPts val="300"/>
              </a:spcAft>
            </a:pPr>
            <a:r>
              <a:rPr sz="1100" b="0" i="0">
                <a:solidFill>
                  <a:srgbClr val="2B2228"/>
                </a:solidFill>
                <a:latin typeface="Montserrat"/>
              </a:rPr>
              <a:t>A year of posting has produced ~314 followers because effort goes into </a:t>
            </a:r>
            <a:r>
              <a:rPr sz="1100" b="0" i="1">
                <a:solidFill>
                  <a:srgbClr val="4A2C3A"/>
                </a:solidFill>
                <a:latin typeface="Montserrat"/>
              </a:rPr>
              <a:t>making</a:t>
            </a:r>
            <a:r>
              <a:rPr sz="1100" b="0" i="0">
                <a:solidFill>
                  <a:srgbClr val="2B2228"/>
                </a:solidFill>
                <a:latin typeface="Montserrat"/>
              </a:rPr>
              <a:t> content, not </a:t>
            </a:r>
            <a:r>
              <a:rPr sz="1100" b="0" i="1">
                <a:solidFill>
                  <a:srgbClr val="4A2C3A"/>
                </a:solidFill>
                <a:latin typeface="Montserrat"/>
              </a:rPr>
              <a:t>moving</a:t>
            </a:r>
            <a:r>
              <a:rPr sz="1100" b="0" i="0">
                <a:solidFill>
                  <a:srgbClr val="2B2228"/>
                </a:solidFill>
                <a:latin typeface="Montserrat"/>
              </a:rPr>
              <a:t> it.</a:t>
            </a:r>
          </a:p>
        </p:txBody>
      </p:sp>
      <p:sp>
        <p:nvSpPr>
          <p:cNvPr id="9" name="Rounded Rectangle 8"/>
          <p:cNvSpPr/>
          <p:nvPr/>
        </p:nvSpPr>
        <p:spPr>
          <a:xfrm>
            <a:off x="5943600" y="1783080"/>
            <a:ext cx="566928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5943600" y="1783080"/>
            <a:ext cx="64008" cy="4343400"/>
          </a:xfrm>
          <a:prstGeom prst="roundRect">
            <a:avLst>
              <a:gd name="adj" fmla="val 50000"/>
            </a:avLst>
          </a:prstGeom>
          <a:solidFill>
            <a:srgbClr val="E7BBC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217920" y="1920240"/>
            <a:ext cx="512064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00">
                <a:solidFill>
                  <a:srgbClr val="B76E79"/>
                </a:solidFill>
                <a:latin typeface="Montserrat"/>
              </a:rPr>
              <a:t>VERIFIED PLATFORM FOOTPRINT  ·  JUN 2026</a:t>
            </a:r>
          </a:p>
        </p:txBody>
      </p:sp>
      <p:graphicFrame>
        <p:nvGraphicFramePr>
          <p:cNvPr id="12" name="Chart 11"/>
          <p:cNvGraphicFramePr>
            <a:graphicFrameLocks noGrp="1"/>
          </p:cNvGraphicFramePr>
          <p:nvPr/>
        </p:nvGraphicFramePr>
        <p:xfrm>
          <a:off x="6172200" y="2286000"/>
          <a:ext cx="5212080" cy="2103120"/>
        </p:xfrm>
        <a:graphic>
          <a:graphicData uri="http://schemas.openxmlformats.org/drawingml/2006/chart">
            <c:chart xmlns:c="http://schemas.openxmlformats.org/drawingml/2006/chart" r:id="rId2"/>
          </a:graphicData>
        </a:graphic>
      </p:graphicFrame>
      <p:graphicFrame>
        <p:nvGraphicFramePr>
          <p:cNvPr id="13" name="Table 12"/>
          <p:cNvGraphicFramePr>
            <a:graphicFrameLocks noGrp="1"/>
          </p:cNvGraphicFramePr>
          <p:nvPr/>
        </p:nvGraphicFramePr>
        <p:xfrm>
          <a:off x="6172200" y="4572000"/>
          <a:ext cx="5212079" cy="1371600"/>
        </p:xfrm>
        <a:graphic>
          <a:graphicData uri="http://schemas.openxmlformats.org/drawingml/2006/table">
            <a:tbl>
              <a:tblPr>
                <a:tableStyleId>{5C22544A-7EE6-4342-B048-85BDC9FD1C3A}</a:tableStyleId>
              </a:tblPr>
              <a:tblGrid>
                <a:gridCol w="1325105"/>
                <a:gridCol w="971743"/>
                <a:gridCol w="1325105"/>
                <a:gridCol w="1590126"/>
              </a:tblGrid>
              <a:tr h="342900">
                <a:tc>
                  <a:txBody>
                    <a:bodyPr wrap="square"/>
                    <a:lstStyle/>
                    <a:p>
                      <a:pPr algn="l"/>
                      <a:r>
                        <a:rPr sz="950" b="1">
                          <a:solidFill>
                            <a:srgbClr val="FFFFFF"/>
                          </a:solidFill>
                          <a:latin typeface="Montserrat"/>
                        </a:rPr>
                        <a:t>Platform</a:t>
                      </a:r>
                    </a:p>
                  </a:txBody>
                  <a:tcPr marL="91440" marR="73152" marT="36576" marB="36576" anchor="ctr">
                    <a:solidFill>
                      <a:srgbClr val="4A2C3A"/>
                    </a:solidFill>
                  </a:tcPr>
                </a:tc>
                <a:tc>
                  <a:txBody>
                    <a:bodyPr wrap="square"/>
                    <a:lstStyle/>
                    <a:p>
                      <a:pPr algn="ctr"/>
                      <a:r>
                        <a:rPr sz="950" b="1">
                          <a:solidFill>
                            <a:srgbClr val="FFFFFF"/>
                          </a:solidFill>
                          <a:latin typeface="Montserrat"/>
                        </a:rPr>
                        <a:t>Followers</a:t>
                      </a:r>
                    </a:p>
                  </a:txBody>
                  <a:tcPr marL="91440" marR="73152" marT="36576" marB="36576" anchor="ctr">
                    <a:solidFill>
                      <a:srgbClr val="4A2C3A"/>
                    </a:solidFill>
                  </a:tcPr>
                </a:tc>
                <a:tc>
                  <a:txBody>
                    <a:bodyPr wrap="square"/>
                    <a:lstStyle/>
                    <a:p>
                      <a:pPr algn="ctr"/>
                      <a:r>
                        <a:rPr sz="950" b="1">
                          <a:solidFill>
                            <a:srgbClr val="FFFFFF"/>
                          </a:solidFill>
                          <a:latin typeface="Montserrat"/>
                        </a:rPr>
                        <a:t>Organic reach*</a:t>
                      </a:r>
                    </a:p>
                  </a:txBody>
                  <a:tcPr marL="91440" marR="73152" marT="36576" marB="36576" anchor="ctr">
                    <a:solidFill>
                      <a:srgbClr val="4A2C3A"/>
                    </a:solidFill>
                  </a:tcPr>
                </a:tc>
                <a:tc>
                  <a:txBody>
                    <a:bodyPr wrap="square"/>
                    <a:lstStyle/>
                    <a:p>
                      <a:pPr algn="ctr"/>
                      <a:r>
                        <a:rPr sz="950" b="1">
                          <a:solidFill>
                            <a:srgbClr val="FFFFFF"/>
                          </a:solidFill>
                          <a:latin typeface="Montserrat"/>
                        </a:rPr>
                        <a:t>Role in plan</a:t>
                      </a:r>
                    </a:p>
                  </a:txBody>
                  <a:tcPr marL="91440" marR="73152" marT="36576" marB="36576" anchor="ctr">
                    <a:solidFill>
                      <a:srgbClr val="4A2C3A"/>
                    </a:solidFill>
                  </a:tcPr>
                </a:tc>
              </a:tr>
              <a:tr h="342900">
                <a:tc>
                  <a:txBody>
                    <a:bodyPr wrap="square"/>
                    <a:lstStyle/>
                    <a:p>
                      <a:pPr algn="l"/>
                      <a:r>
                        <a:rPr sz="950" b="0">
                          <a:solidFill>
                            <a:srgbClr val="2B2228"/>
                          </a:solidFill>
                          <a:latin typeface="Montserrat"/>
                        </a:rPr>
                        <a:t>Facebook</a:t>
                      </a:r>
                    </a:p>
                  </a:txBody>
                  <a:tcPr marL="91440" marR="73152" marT="36576" marB="36576" anchor="ctr">
                    <a:solidFill>
                      <a:srgbClr val="FBF6F1"/>
                    </a:solidFill>
                  </a:tcPr>
                </a:tc>
                <a:tc>
                  <a:txBody>
                    <a:bodyPr wrap="square"/>
                    <a:lstStyle/>
                    <a:p>
                      <a:pPr algn="ctr"/>
                      <a:r>
                        <a:rPr sz="950" b="0">
                          <a:solidFill>
                            <a:srgbClr val="2B2228"/>
                          </a:solidFill>
                          <a:latin typeface="Montserrat"/>
                        </a:rPr>
                        <a:t>37</a:t>
                      </a:r>
                    </a:p>
                  </a:txBody>
                  <a:tcPr marL="91440" marR="73152" marT="36576" marB="36576" anchor="ctr">
                    <a:solidFill>
                      <a:srgbClr val="FBF6F1"/>
                    </a:solidFill>
                  </a:tcPr>
                </a:tc>
                <a:tc>
                  <a:txBody>
                    <a:bodyPr wrap="square"/>
                    <a:lstStyle/>
                    <a:p>
                      <a:pPr algn="ctr"/>
                      <a:r>
                        <a:rPr sz="950" b="0">
                          <a:solidFill>
                            <a:srgbClr val="2B2228"/>
                          </a:solidFill>
                          <a:latin typeface="Montserrat"/>
                        </a:rPr>
                        <a:t>1–2% of fans</a:t>
                      </a:r>
                    </a:p>
                  </a:txBody>
                  <a:tcPr marL="91440" marR="73152" marT="36576" marB="36576" anchor="ctr">
                    <a:solidFill>
                      <a:srgbClr val="FBF6F1"/>
                    </a:solidFill>
                  </a:tcPr>
                </a:tc>
                <a:tc>
                  <a:txBody>
                    <a:bodyPr wrap="square"/>
                    <a:lstStyle/>
                    <a:p>
                      <a:pPr algn="ctr"/>
                      <a:r>
                        <a:rPr sz="950" b="0">
                          <a:solidFill>
                            <a:srgbClr val="2B2228"/>
                          </a:solidFill>
                          <a:latin typeface="Montserrat"/>
                        </a:rPr>
                        <a:t>Trust &amp; retention</a:t>
                      </a:r>
                    </a:p>
                  </a:txBody>
                  <a:tcPr marL="91440" marR="73152" marT="36576" marB="36576" anchor="ctr">
                    <a:solidFill>
                      <a:srgbClr val="FBF6F1"/>
                    </a:solidFill>
                  </a:tcPr>
                </a:tc>
              </a:tr>
              <a:tr h="342900">
                <a:tc>
                  <a:txBody>
                    <a:bodyPr wrap="square"/>
                    <a:lstStyle/>
                    <a:p>
                      <a:pPr algn="l"/>
                      <a:r>
                        <a:rPr sz="950" b="0">
                          <a:solidFill>
                            <a:srgbClr val="2B2228"/>
                          </a:solidFill>
                          <a:latin typeface="Montserrat"/>
                        </a:rPr>
                        <a:t>Instagram</a:t>
                      </a:r>
                    </a:p>
                  </a:txBody>
                  <a:tcPr marL="91440" marR="73152" marT="36576" marB="36576" anchor="ctr">
                    <a:solidFill>
                      <a:srgbClr val="FFFFFF"/>
                    </a:solidFill>
                  </a:tcPr>
                </a:tc>
                <a:tc>
                  <a:txBody>
                    <a:bodyPr wrap="square"/>
                    <a:lstStyle/>
                    <a:p>
                      <a:pPr algn="ctr"/>
                      <a:r>
                        <a:rPr sz="950" b="0">
                          <a:solidFill>
                            <a:srgbClr val="2B2228"/>
                          </a:solidFill>
                          <a:latin typeface="Montserrat"/>
                        </a:rPr>
                        <a:t>175</a:t>
                      </a:r>
                    </a:p>
                  </a:txBody>
                  <a:tcPr marL="91440" marR="73152" marT="36576" marB="36576" anchor="ctr">
                    <a:solidFill>
                      <a:srgbClr val="FFFFFF"/>
                    </a:solidFill>
                  </a:tcPr>
                </a:tc>
                <a:tc>
                  <a:txBody>
                    <a:bodyPr wrap="square"/>
                    <a:lstStyle/>
                    <a:p>
                      <a:pPr algn="ctr"/>
                      <a:r>
                        <a:rPr sz="950" b="0">
                          <a:solidFill>
                            <a:srgbClr val="2B2228"/>
                          </a:solidFill>
                          <a:latin typeface="Montserrat"/>
                        </a:rPr>
                        <a:t>~0.5% (Reels)</a:t>
                      </a:r>
                    </a:p>
                  </a:txBody>
                  <a:tcPr marL="91440" marR="73152" marT="36576" marB="36576" anchor="ctr">
                    <a:solidFill>
                      <a:srgbClr val="FFFFFF"/>
                    </a:solidFill>
                  </a:tcPr>
                </a:tc>
                <a:tc>
                  <a:txBody>
                    <a:bodyPr wrap="square"/>
                    <a:lstStyle/>
                    <a:p>
                      <a:pPr algn="ctr"/>
                      <a:r>
                        <a:rPr sz="950" b="0">
                          <a:solidFill>
                            <a:srgbClr val="2B2228"/>
                          </a:solidFill>
                          <a:latin typeface="Montserrat"/>
                        </a:rPr>
                        <a:t>Community &amp; saves</a:t>
                      </a:r>
                    </a:p>
                  </a:txBody>
                  <a:tcPr marL="91440" marR="73152" marT="36576" marB="36576" anchor="ctr">
                    <a:solidFill>
                      <a:srgbClr val="FFFFFF"/>
                    </a:solidFill>
                  </a:tcPr>
                </a:tc>
              </a:tr>
              <a:tr h="342900">
                <a:tc>
                  <a:txBody>
                    <a:bodyPr wrap="square"/>
                    <a:lstStyle/>
                    <a:p>
                      <a:pPr algn="l"/>
                      <a:r>
                        <a:rPr sz="950" b="0">
                          <a:solidFill>
                            <a:srgbClr val="2B2228"/>
                          </a:solidFill>
                          <a:latin typeface="Montserrat"/>
                        </a:rPr>
                        <a:t>TikTok</a:t>
                      </a:r>
                    </a:p>
                  </a:txBody>
                  <a:tcPr marL="91440" marR="73152" marT="36576" marB="36576" anchor="ctr">
                    <a:solidFill>
                      <a:srgbClr val="FBF6F1"/>
                    </a:solidFill>
                  </a:tcPr>
                </a:tc>
                <a:tc>
                  <a:txBody>
                    <a:bodyPr wrap="square"/>
                    <a:lstStyle/>
                    <a:p>
                      <a:pPr algn="ctr"/>
                      <a:r>
                        <a:rPr sz="950" b="0">
                          <a:solidFill>
                            <a:srgbClr val="2B2228"/>
                          </a:solidFill>
                          <a:latin typeface="Montserrat"/>
                        </a:rPr>
                        <a:t>102</a:t>
                      </a:r>
                    </a:p>
                  </a:txBody>
                  <a:tcPr marL="91440" marR="73152" marT="36576" marB="36576" anchor="ctr">
                    <a:solidFill>
                      <a:srgbClr val="FBF6F1"/>
                    </a:solidFill>
                  </a:tcPr>
                </a:tc>
                <a:tc>
                  <a:txBody>
                    <a:bodyPr wrap="square"/>
                    <a:lstStyle/>
                    <a:p>
                      <a:pPr algn="ctr"/>
                      <a:r>
                        <a:rPr sz="950" b="0">
                          <a:solidFill>
                            <a:srgbClr val="2B2228"/>
                          </a:solidFill>
                          <a:latin typeface="Montserrat"/>
                        </a:rPr>
                        <a:t>Highest discovery</a:t>
                      </a:r>
                    </a:p>
                  </a:txBody>
                  <a:tcPr marL="91440" marR="73152" marT="36576" marB="36576" anchor="ctr">
                    <a:solidFill>
                      <a:srgbClr val="FBF6F1"/>
                    </a:solidFill>
                  </a:tcPr>
                </a:tc>
                <a:tc>
                  <a:txBody>
                    <a:bodyPr wrap="square"/>
                    <a:lstStyle/>
                    <a:p>
                      <a:pPr algn="ctr"/>
                      <a:r>
                        <a:rPr sz="950" b="0">
                          <a:solidFill>
                            <a:srgbClr val="2B2228"/>
                          </a:solidFill>
                          <a:latin typeface="Montserrat"/>
                        </a:rPr>
                        <a:t>Net-new reach engine</a:t>
                      </a:r>
                    </a:p>
                  </a:txBody>
                  <a:tcPr marL="91440" marR="73152" marT="36576" marB="36576" anchor="ctr">
                    <a:solidFill>
                      <a:srgbClr val="FBF6F1"/>
                    </a:solidFill>
                  </a:tcPr>
                </a:tc>
              </a:tr>
            </a:tbl>
          </a:graphicData>
        </a:graphic>
      </p:graphicFrame>
      <p:sp>
        <p:nvSpPr>
          <p:cNvPr id="14" name="TextBox 13"/>
          <p:cNvSpPr txBox="1"/>
          <p:nvPr/>
        </p:nvSpPr>
        <p:spPr>
          <a:xfrm>
            <a:off x="6172200" y="5989320"/>
            <a:ext cx="5212080" cy="182880"/>
          </a:xfrm>
          <a:prstGeom prst="rect">
            <a:avLst/>
          </a:prstGeom>
          <a:noFill/>
        </p:spPr>
        <p:txBody>
          <a:bodyPr wrap="square" anchor="t" lIns="0" rIns="0" tIns="0" bIns="0">
            <a:spAutoFit/>
          </a:bodyPr>
          <a:lstStyle/>
          <a:p>
            <a:pPr algn="l">
              <a:lnSpc>
                <a:spcPct val="100000"/>
              </a:lnSpc>
              <a:spcBef>
                <a:spcPts val="0"/>
              </a:spcBef>
              <a:spcAft>
                <a:spcPts val="400"/>
              </a:spcAft>
            </a:pPr>
            <a:r>
              <a:rPr sz="800" b="0" i="1">
                <a:solidFill>
                  <a:srgbClr val="8A7A7E"/>
                </a:solidFill>
                <a:latin typeface="Montserrat"/>
              </a:rPr>
              <a:t>Follower counts verified (client-provided). *Reach = published platform benchmarks.</a:t>
            </a:r>
          </a:p>
        </p:txBody>
      </p:sp>
      <p:sp>
        <p:nvSpPr>
          <p:cNvPr id="15" name="Rectangle 14"/>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7" name="TextBox 16"/>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03 / 29</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AUDIT FINDINGS</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Three-platform scorecard</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7315198" cy="4434828"/>
        </p:xfrm>
        <a:graphic>
          <a:graphicData uri="http://schemas.openxmlformats.org/drawingml/2006/table">
            <a:tbl>
              <a:tblPr>
                <a:tableStyleId>{5C22544A-7EE6-4342-B048-85BDC9FD1C3A}</a:tableStyleId>
              </a:tblPr>
              <a:tblGrid>
                <a:gridCol w="2438400"/>
                <a:gridCol w="1509485"/>
                <a:gridCol w="1509485"/>
                <a:gridCol w="1857828"/>
              </a:tblGrid>
              <a:tr h="369569">
                <a:tc>
                  <a:txBody>
                    <a:bodyPr wrap="square"/>
                    <a:lstStyle/>
                    <a:p>
                      <a:pPr algn="l"/>
                      <a:r>
                        <a:rPr sz="1050" b="1">
                          <a:solidFill>
                            <a:srgbClr val="FFFFFF"/>
                          </a:solidFill>
                          <a:latin typeface="Montserrat"/>
                        </a:rPr>
                        <a:t>Dimension</a:t>
                      </a:r>
                    </a:p>
                  </a:txBody>
                  <a:tcPr marL="91440" marR="73152" marT="36576" marB="36576" anchor="ctr">
                    <a:solidFill>
                      <a:srgbClr val="4A2C3A"/>
                    </a:solidFill>
                  </a:tcPr>
                </a:tc>
                <a:tc>
                  <a:txBody>
                    <a:bodyPr wrap="square"/>
                    <a:lstStyle/>
                    <a:p>
                      <a:pPr algn="ctr"/>
                      <a:r>
                        <a:rPr sz="1050" b="1">
                          <a:solidFill>
                            <a:srgbClr val="FFFFFF"/>
                          </a:solidFill>
                          <a:latin typeface="Montserrat"/>
                        </a:rPr>
                        <a:t>Facebook</a:t>
                      </a:r>
                    </a:p>
                  </a:txBody>
                  <a:tcPr marL="91440" marR="73152" marT="36576" marB="36576" anchor="ctr">
                    <a:solidFill>
                      <a:srgbClr val="4A2C3A"/>
                    </a:solidFill>
                  </a:tcPr>
                </a:tc>
                <a:tc>
                  <a:txBody>
                    <a:bodyPr wrap="square"/>
                    <a:lstStyle/>
                    <a:p>
                      <a:pPr algn="ctr"/>
                      <a:r>
                        <a:rPr sz="1050" b="1">
                          <a:solidFill>
                            <a:srgbClr val="FFFFFF"/>
                          </a:solidFill>
                          <a:latin typeface="Montserrat"/>
                        </a:rPr>
                        <a:t>Instagram</a:t>
                      </a:r>
                    </a:p>
                  </a:txBody>
                  <a:tcPr marL="91440" marR="73152" marT="36576" marB="36576" anchor="ctr">
                    <a:solidFill>
                      <a:srgbClr val="4A2C3A"/>
                    </a:solidFill>
                  </a:tcPr>
                </a:tc>
                <a:tc>
                  <a:txBody>
                    <a:bodyPr wrap="square"/>
                    <a:lstStyle/>
                    <a:p>
                      <a:pPr algn="ctr"/>
                      <a:r>
                        <a:rPr sz="1050" b="1">
                          <a:solidFill>
                            <a:srgbClr val="FFFFFF"/>
                          </a:solidFill>
                          <a:latin typeface="Montserrat"/>
                        </a:rPr>
                        <a:t>TikTok</a:t>
                      </a:r>
                    </a:p>
                  </a:txBody>
                  <a:tcPr marL="91440" marR="73152" marT="36576" marB="36576" anchor="ctr">
                    <a:solidFill>
                      <a:srgbClr val="4A2C3A"/>
                    </a:solidFill>
                  </a:tcPr>
                </a:tc>
              </a:tr>
              <a:tr h="369569">
                <a:tc>
                  <a:txBody>
                    <a:bodyPr wrap="square"/>
                    <a:lstStyle/>
                    <a:p>
                      <a:pPr algn="l"/>
                      <a:r>
                        <a:rPr sz="1030" b="0">
                          <a:solidFill>
                            <a:srgbClr val="2B2228"/>
                          </a:solidFill>
                          <a:latin typeface="Montserrat"/>
                        </a:rPr>
                        <a:t>Posting frequency</a:t>
                      </a:r>
                    </a:p>
                  </a:txBody>
                  <a:tcPr marL="91440" marR="73152" marT="36576" marB="36576" anchor="ctr">
                    <a:solidFill>
                      <a:srgbClr val="FBF6F1"/>
                    </a:solidFill>
                  </a:tcPr>
                </a:tc>
                <a:tc>
                  <a:txBody>
                    <a:bodyPr wrap="square"/>
                    <a:lstStyle/>
                    <a:p>
                      <a:pPr algn="ctr"/>
                      <a:r>
                        <a:rPr sz="1030" b="0">
                          <a:solidFill>
                            <a:srgbClr val="2B2228"/>
                          </a:solidFill>
                          <a:latin typeface="Montserrat"/>
                        </a:rPr>
                        <a:t>High</a:t>
                      </a:r>
                    </a:p>
                  </a:txBody>
                  <a:tcPr marL="91440" marR="73152" marT="36576" marB="36576" anchor="ctr">
                    <a:solidFill>
                      <a:srgbClr val="FBF6F1"/>
                    </a:solidFill>
                  </a:tcPr>
                </a:tc>
                <a:tc>
                  <a:txBody>
                    <a:bodyPr wrap="square"/>
                    <a:lstStyle/>
                    <a:p>
                      <a:pPr algn="ctr"/>
                      <a:r>
                        <a:rPr sz="1030" b="0">
                          <a:solidFill>
                            <a:srgbClr val="2B2228"/>
                          </a:solidFill>
                          <a:latin typeface="Montserrat"/>
                        </a:rPr>
                        <a:t>Medium</a:t>
                      </a:r>
                    </a:p>
                  </a:txBody>
                  <a:tcPr marL="91440" marR="73152" marT="36576" marB="36576" anchor="ctr">
                    <a:solidFill>
                      <a:srgbClr val="FBF6F1"/>
                    </a:solidFill>
                  </a:tcPr>
                </a:tc>
                <a:tc>
                  <a:txBody>
                    <a:bodyPr wrap="square"/>
                    <a:lstStyle/>
                    <a:p>
                      <a:pPr algn="ctr"/>
                      <a:r>
                        <a:rPr sz="1030" b="0">
                          <a:solidFill>
                            <a:srgbClr val="2B2228"/>
                          </a:solidFill>
                          <a:latin typeface="Montserrat"/>
                        </a:rPr>
                        <a:t>Low</a:t>
                      </a:r>
                    </a:p>
                  </a:txBody>
                  <a:tcPr marL="91440" marR="73152" marT="36576" marB="36576" anchor="ctr">
                    <a:solidFill>
                      <a:srgbClr val="FBF6F1"/>
                    </a:solidFill>
                  </a:tcPr>
                </a:tc>
              </a:tr>
              <a:tr h="369569">
                <a:tc>
                  <a:txBody>
                    <a:bodyPr wrap="square"/>
                    <a:lstStyle/>
                    <a:p>
                      <a:pPr algn="l"/>
                      <a:r>
                        <a:rPr sz="1030" b="0">
                          <a:solidFill>
                            <a:srgbClr val="2B2228"/>
                          </a:solidFill>
                          <a:latin typeface="Montserrat"/>
                        </a:rPr>
                        <a:t>Reach vs. followers</a:t>
                      </a:r>
                    </a:p>
                  </a:txBody>
                  <a:tcPr marL="91440" marR="73152" marT="36576" marB="36576" anchor="ctr">
                    <a:solidFill>
                      <a:srgbClr val="FFFFFF"/>
                    </a:solidFill>
                  </a:tcPr>
                </a:tc>
                <a:tc>
                  <a:txBody>
                    <a:bodyPr wrap="square"/>
                    <a:lstStyle/>
                    <a:p>
                      <a:pPr algn="ctr"/>
                      <a:r>
                        <a:rPr sz="1030" b="0">
                          <a:solidFill>
                            <a:srgbClr val="2B2228"/>
                          </a:solidFill>
                          <a:latin typeface="Montserrat"/>
                        </a:rPr>
                        <a:t>Very low</a:t>
                      </a:r>
                    </a:p>
                  </a:txBody>
                  <a:tcPr marL="91440" marR="73152" marT="36576" marB="36576" anchor="ctr">
                    <a:solidFill>
                      <a:srgbClr val="FFFFFF"/>
                    </a:solidFill>
                  </a:tcPr>
                </a:tc>
                <a:tc>
                  <a:txBody>
                    <a:bodyPr wrap="square"/>
                    <a:lstStyle/>
                    <a:p>
                      <a:pPr algn="ctr"/>
                      <a:r>
                        <a:rPr sz="1030" b="0">
                          <a:solidFill>
                            <a:srgbClr val="2B2228"/>
                          </a:solidFill>
                          <a:latin typeface="Montserrat"/>
                        </a:rPr>
                        <a:t>Low</a:t>
                      </a:r>
                    </a:p>
                  </a:txBody>
                  <a:tcPr marL="91440" marR="73152" marT="36576" marB="36576" anchor="ctr">
                    <a:solidFill>
                      <a:srgbClr val="FFFFFF"/>
                    </a:solidFill>
                  </a:tcPr>
                </a:tc>
                <a:tc>
                  <a:txBody>
                    <a:bodyPr wrap="square"/>
                    <a:lstStyle/>
                    <a:p>
                      <a:pPr algn="ctr"/>
                      <a:r>
                        <a:rPr sz="1030" b="0">
                          <a:solidFill>
                            <a:srgbClr val="2B2228"/>
                          </a:solidFill>
                          <a:latin typeface="Montserrat"/>
                        </a:rPr>
                        <a:t>Untapped</a:t>
                      </a:r>
                    </a:p>
                  </a:txBody>
                  <a:tcPr marL="91440" marR="73152" marT="36576" marB="36576" anchor="ctr">
                    <a:solidFill>
                      <a:srgbClr val="FFFFFF"/>
                    </a:solidFill>
                  </a:tcPr>
                </a:tc>
              </a:tr>
              <a:tr h="369569">
                <a:tc>
                  <a:txBody>
                    <a:bodyPr wrap="square"/>
                    <a:lstStyle/>
                    <a:p>
                      <a:pPr algn="l"/>
                      <a:r>
                        <a:rPr sz="1030" b="0">
                          <a:solidFill>
                            <a:srgbClr val="2B2228"/>
                          </a:solidFill>
                          <a:latin typeface="Montserrat"/>
                        </a:rPr>
                        <a:t>Hook effectiveness</a:t>
                      </a:r>
                    </a:p>
                  </a:txBody>
                  <a:tcPr marL="91440" marR="73152" marT="36576" marB="36576" anchor="ctr">
                    <a:solidFill>
                      <a:srgbClr val="FBF6F1"/>
                    </a:solidFill>
                  </a:tcPr>
                </a:tc>
                <a:tc>
                  <a:txBody>
                    <a:bodyPr wrap="square"/>
                    <a:lstStyle/>
                    <a:p>
                      <a:pPr algn="ctr"/>
                      <a:r>
                        <a:rPr sz="1030" b="0">
                          <a:solidFill>
                            <a:srgbClr val="2B2228"/>
                          </a:solidFill>
                          <a:latin typeface="Montserrat"/>
                        </a:rPr>
                        <a:t>Weak</a:t>
                      </a:r>
                    </a:p>
                  </a:txBody>
                  <a:tcPr marL="91440" marR="73152" marT="36576" marB="36576" anchor="ctr">
                    <a:solidFill>
                      <a:srgbClr val="FBF6F1"/>
                    </a:solidFill>
                  </a:tcPr>
                </a:tc>
                <a:tc>
                  <a:txBody>
                    <a:bodyPr wrap="square"/>
                    <a:lstStyle/>
                    <a:p>
                      <a:pPr algn="ctr"/>
                      <a:r>
                        <a:rPr sz="1030" b="0">
                          <a:solidFill>
                            <a:srgbClr val="2B2228"/>
                          </a:solidFill>
                          <a:latin typeface="Montserrat"/>
                        </a:rPr>
                        <a:t>Weak</a:t>
                      </a:r>
                    </a:p>
                  </a:txBody>
                  <a:tcPr marL="91440" marR="73152" marT="36576" marB="36576" anchor="ctr">
                    <a:solidFill>
                      <a:srgbClr val="FBF6F1"/>
                    </a:solidFill>
                  </a:tcPr>
                </a:tc>
                <a:tc>
                  <a:txBody>
                    <a:bodyPr wrap="square"/>
                    <a:lstStyle/>
                    <a:p>
                      <a:pPr algn="ctr"/>
                      <a:r>
                        <a:rPr sz="1030" b="0">
                          <a:solidFill>
                            <a:srgbClr val="2B2228"/>
                          </a:solidFill>
                          <a:latin typeface="Montserrat"/>
                        </a:rPr>
                        <a:t>Critical gap</a:t>
                      </a:r>
                    </a:p>
                  </a:txBody>
                  <a:tcPr marL="91440" marR="73152" marT="36576" marB="36576" anchor="ctr">
                    <a:solidFill>
                      <a:srgbClr val="FBF6F1"/>
                    </a:solidFill>
                  </a:tcPr>
                </a:tc>
              </a:tr>
              <a:tr h="369569">
                <a:tc>
                  <a:txBody>
                    <a:bodyPr wrap="square"/>
                    <a:lstStyle/>
                    <a:p>
                      <a:pPr algn="l"/>
                      <a:r>
                        <a:rPr sz="1030" b="0">
                          <a:solidFill>
                            <a:srgbClr val="2B2228"/>
                          </a:solidFill>
                          <a:latin typeface="Montserrat"/>
                        </a:rPr>
                        <a:t>Retention / watch-time</a:t>
                      </a:r>
                    </a:p>
                  </a:txBody>
                  <a:tcPr marL="91440" marR="73152" marT="36576" marB="36576" anchor="ctr">
                    <a:solidFill>
                      <a:srgbClr val="FFFFFF"/>
                    </a:solidFill>
                  </a:tcPr>
                </a:tc>
                <a:tc>
                  <a:txBody>
                    <a:bodyPr wrap="square"/>
                    <a:lstStyle/>
                    <a:p>
                      <a:pPr algn="ctr"/>
                      <a:r>
                        <a:rPr sz="1030" b="0">
                          <a:solidFill>
                            <a:srgbClr val="2B2228"/>
                          </a:solidFill>
                          <a:latin typeface="Montserrat"/>
                        </a:rPr>
                        <a:t>—</a:t>
                      </a:r>
                    </a:p>
                  </a:txBody>
                  <a:tcPr marL="91440" marR="73152" marT="36576" marB="36576" anchor="ctr">
                    <a:solidFill>
                      <a:srgbClr val="FFFFFF"/>
                    </a:solidFill>
                  </a:tcPr>
                </a:tc>
                <a:tc>
                  <a:txBody>
                    <a:bodyPr wrap="square"/>
                    <a:lstStyle/>
                    <a:p>
                      <a:pPr algn="ctr"/>
                      <a:r>
                        <a:rPr sz="1030" b="0">
                          <a:solidFill>
                            <a:srgbClr val="2B2228"/>
                          </a:solidFill>
                          <a:latin typeface="Montserrat"/>
                        </a:rPr>
                        <a:t>Low</a:t>
                      </a:r>
                    </a:p>
                  </a:txBody>
                  <a:tcPr marL="91440" marR="73152" marT="36576" marB="36576" anchor="ctr">
                    <a:solidFill>
                      <a:srgbClr val="FFFFFF"/>
                    </a:solidFill>
                  </a:tcPr>
                </a:tc>
                <a:tc>
                  <a:txBody>
                    <a:bodyPr wrap="square"/>
                    <a:lstStyle/>
                    <a:p>
                      <a:pPr algn="ctr"/>
                      <a:r>
                        <a:rPr sz="1030" b="0">
                          <a:solidFill>
                            <a:srgbClr val="2B2228"/>
                          </a:solidFill>
                          <a:latin typeface="Montserrat"/>
                        </a:rPr>
                        <a:t>Critical gap</a:t>
                      </a:r>
                    </a:p>
                  </a:txBody>
                  <a:tcPr marL="91440" marR="73152" marT="36576" marB="36576" anchor="ctr">
                    <a:solidFill>
                      <a:srgbClr val="FFFFFF"/>
                    </a:solidFill>
                  </a:tcPr>
                </a:tc>
              </a:tr>
              <a:tr h="369569">
                <a:tc>
                  <a:txBody>
                    <a:bodyPr wrap="square"/>
                    <a:lstStyle/>
                    <a:p>
                      <a:pPr algn="l"/>
                      <a:r>
                        <a:rPr sz="1030" b="0">
                          <a:solidFill>
                            <a:srgbClr val="2B2228"/>
                          </a:solidFill>
                          <a:latin typeface="Montserrat"/>
                        </a:rPr>
                        <a:t>Shareability</a:t>
                      </a:r>
                    </a:p>
                  </a:txBody>
                  <a:tcPr marL="91440" marR="73152" marT="36576" marB="36576" anchor="ctr">
                    <a:solidFill>
                      <a:srgbClr val="FBF6F1"/>
                    </a:solidFill>
                  </a:tcPr>
                </a:tc>
                <a:tc>
                  <a:txBody>
                    <a:bodyPr wrap="square"/>
                    <a:lstStyle/>
                    <a:p>
                      <a:pPr algn="ctr"/>
                      <a:r>
                        <a:rPr sz="1030" b="0">
                          <a:solidFill>
                            <a:srgbClr val="2B2228"/>
                          </a:solidFill>
                          <a:latin typeface="Montserrat"/>
                        </a:rPr>
                        <a:t>Low</a:t>
                      </a:r>
                    </a:p>
                  </a:txBody>
                  <a:tcPr marL="91440" marR="73152" marT="36576" marB="36576" anchor="ctr">
                    <a:solidFill>
                      <a:srgbClr val="FBF6F1"/>
                    </a:solidFill>
                  </a:tcPr>
                </a:tc>
                <a:tc>
                  <a:txBody>
                    <a:bodyPr wrap="square"/>
                    <a:lstStyle/>
                    <a:p>
                      <a:pPr algn="ctr"/>
                      <a:r>
                        <a:rPr sz="1030" b="0">
                          <a:solidFill>
                            <a:srgbClr val="2B2228"/>
                          </a:solidFill>
                          <a:latin typeface="Montserrat"/>
                        </a:rPr>
                        <a:t>Medium</a:t>
                      </a:r>
                    </a:p>
                  </a:txBody>
                  <a:tcPr marL="91440" marR="73152" marT="36576" marB="36576" anchor="ctr">
                    <a:solidFill>
                      <a:srgbClr val="FBF6F1"/>
                    </a:solidFill>
                  </a:tcPr>
                </a:tc>
                <a:tc>
                  <a:txBody>
                    <a:bodyPr wrap="square"/>
                    <a:lstStyle/>
                    <a:p>
                      <a:pPr algn="ctr"/>
                      <a:r>
                        <a:rPr sz="1030" b="0">
                          <a:solidFill>
                            <a:srgbClr val="2B2228"/>
                          </a:solidFill>
                          <a:latin typeface="Montserrat"/>
                        </a:rPr>
                        <a:t>High potential</a:t>
                      </a:r>
                    </a:p>
                  </a:txBody>
                  <a:tcPr marL="91440" marR="73152" marT="36576" marB="36576" anchor="ctr">
                    <a:solidFill>
                      <a:srgbClr val="FBF6F1"/>
                    </a:solidFill>
                  </a:tcPr>
                </a:tc>
              </a:tr>
              <a:tr h="369569">
                <a:tc>
                  <a:txBody>
                    <a:bodyPr wrap="square"/>
                    <a:lstStyle/>
                    <a:p>
                      <a:pPr algn="l"/>
                      <a:r>
                        <a:rPr sz="1030" b="0">
                          <a:solidFill>
                            <a:srgbClr val="2B2228"/>
                          </a:solidFill>
                          <a:latin typeface="Montserrat"/>
                        </a:rPr>
                        <a:t>Saveability</a:t>
                      </a:r>
                    </a:p>
                  </a:txBody>
                  <a:tcPr marL="91440" marR="73152" marT="36576" marB="36576" anchor="ctr">
                    <a:solidFill>
                      <a:srgbClr val="FFFFFF"/>
                    </a:solidFill>
                  </a:tcPr>
                </a:tc>
                <a:tc>
                  <a:txBody>
                    <a:bodyPr wrap="square"/>
                    <a:lstStyle/>
                    <a:p>
                      <a:pPr algn="ctr"/>
                      <a:r>
                        <a:rPr sz="1030" b="0">
                          <a:solidFill>
                            <a:srgbClr val="2B2228"/>
                          </a:solidFill>
                          <a:latin typeface="Montserrat"/>
                        </a:rPr>
                        <a:t>Low</a:t>
                      </a:r>
                    </a:p>
                  </a:txBody>
                  <a:tcPr marL="91440" marR="73152" marT="36576" marB="36576" anchor="ctr">
                    <a:solidFill>
                      <a:srgbClr val="FFFFFF"/>
                    </a:solidFill>
                  </a:tcPr>
                </a:tc>
                <a:tc>
                  <a:txBody>
                    <a:bodyPr wrap="square"/>
                    <a:lstStyle/>
                    <a:p>
                      <a:pPr algn="ctr"/>
                      <a:r>
                        <a:rPr sz="1030" b="0">
                          <a:solidFill>
                            <a:srgbClr val="2B2228"/>
                          </a:solidFill>
                          <a:latin typeface="Montserrat"/>
                        </a:rPr>
                        <a:t>Medium</a:t>
                      </a:r>
                    </a:p>
                  </a:txBody>
                  <a:tcPr marL="91440" marR="73152" marT="36576" marB="36576" anchor="ctr">
                    <a:solidFill>
                      <a:srgbClr val="FFFFFF"/>
                    </a:solidFill>
                  </a:tcPr>
                </a:tc>
                <a:tc>
                  <a:txBody>
                    <a:bodyPr wrap="square"/>
                    <a:lstStyle/>
                    <a:p>
                      <a:pPr algn="ctr"/>
                      <a:r>
                        <a:rPr sz="1030" b="0">
                          <a:solidFill>
                            <a:srgbClr val="2B2228"/>
                          </a:solidFill>
                          <a:latin typeface="Montserrat"/>
                        </a:rPr>
                        <a:t>Medium</a:t>
                      </a:r>
                    </a:p>
                  </a:txBody>
                  <a:tcPr marL="91440" marR="73152" marT="36576" marB="36576" anchor="ctr">
                    <a:solidFill>
                      <a:srgbClr val="FFFFFF"/>
                    </a:solidFill>
                  </a:tcPr>
                </a:tc>
              </a:tr>
              <a:tr h="369569">
                <a:tc>
                  <a:txBody>
                    <a:bodyPr wrap="square"/>
                    <a:lstStyle/>
                    <a:p>
                      <a:pPr algn="l"/>
                      <a:r>
                        <a:rPr sz="1030" b="0">
                          <a:solidFill>
                            <a:srgbClr val="2B2228"/>
                          </a:solidFill>
                          <a:latin typeface="Montserrat"/>
                        </a:rPr>
                        <a:t>Creator presence</a:t>
                      </a:r>
                    </a:p>
                  </a:txBody>
                  <a:tcPr marL="91440" marR="73152" marT="36576" marB="36576" anchor="ctr">
                    <a:solidFill>
                      <a:srgbClr val="FBF6F1"/>
                    </a:solidFill>
                  </a:tcPr>
                </a:tc>
                <a:tc>
                  <a:txBody>
                    <a:bodyPr wrap="square"/>
                    <a:lstStyle/>
                    <a:p>
                      <a:pPr algn="ctr"/>
                      <a:r>
                        <a:rPr sz="1030" b="0">
                          <a:solidFill>
                            <a:srgbClr val="2B2228"/>
                          </a:solidFill>
                          <a:latin typeface="Montserrat"/>
                        </a:rPr>
                        <a:t>None</a:t>
                      </a:r>
                    </a:p>
                  </a:txBody>
                  <a:tcPr marL="91440" marR="73152" marT="36576" marB="36576" anchor="ctr">
                    <a:solidFill>
                      <a:srgbClr val="FBF6F1"/>
                    </a:solidFill>
                  </a:tcPr>
                </a:tc>
                <a:tc>
                  <a:txBody>
                    <a:bodyPr wrap="square"/>
                    <a:lstStyle/>
                    <a:p>
                      <a:pPr algn="ctr"/>
                      <a:r>
                        <a:rPr sz="1030" b="0">
                          <a:solidFill>
                            <a:srgbClr val="2B2228"/>
                          </a:solidFill>
                          <a:latin typeface="Montserrat"/>
                        </a:rPr>
                        <a:t>Minimal</a:t>
                      </a:r>
                    </a:p>
                  </a:txBody>
                  <a:tcPr marL="91440" marR="73152" marT="36576" marB="36576" anchor="ctr">
                    <a:solidFill>
                      <a:srgbClr val="FBF6F1"/>
                    </a:solidFill>
                  </a:tcPr>
                </a:tc>
                <a:tc>
                  <a:txBody>
                    <a:bodyPr wrap="square"/>
                    <a:lstStyle/>
                    <a:p>
                      <a:pPr algn="ctr"/>
                      <a:r>
                        <a:rPr sz="1030" b="0">
                          <a:solidFill>
                            <a:srgbClr val="2B2228"/>
                          </a:solidFill>
                          <a:latin typeface="Montserrat"/>
                        </a:rPr>
                        <a:t>None</a:t>
                      </a:r>
                    </a:p>
                  </a:txBody>
                  <a:tcPr marL="91440" marR="73152" marT="36576" marB="36576" anchor="ctr">
                    <a:solidFill>
                      <a:srgbClr val="FBF6F1"/>
                    </a:solidFill>
                  </a:tcPr>
                </a:tc>
              </a:tr>
              <a:tr h="369569">
                <a:tc>
                  <a:txBody>
                    <a:bodyPr wrap="square"/>
                    <a:lstStyle/>
                    <a:p>
                      <a:pPr algn="l"/>
                      <a:r>
                        <a:rPr sz="1030" b="0">
                          <a:solidFill>
                            <a:srgbClr val="2B2228"/>
                          </a:solidFill>
                          <a:latin typeface="Montserrat"/>
                        </a:rPr>
                        <a:t>Personal / founder brand</a:t>
                      </a:r>
                    </a:p>
                  </a:txBody>
                  <a:tcPr marL="91440" marR="73152" marT="36576" marB="36576" anchor="ctr">
                    <a:solidFill>
                      <a:srgbClr val="FFFFFF"/>
                    </a:solidFill>
                  </a:tcPr>
                </a:tc>
                <a:tc>
                  <a:txBody>
                    <a:bodyPr wrap="square"/>
                    <a:lstStyle/>
                    <a:p>
                      <a:pPr algn="ctr"/>
                      <a:r>
                        <a:rPr sz="1030" b="0">
                          <a:solidFill>
                            <a:srgbClr val="2B2228"/>
                          </a:solidFill>
                          <a:latin typeface="Montserrat"/>
                        </a:rPr>
                        <a:t>Weak</a:t>
                      </a:r>
                    </a:p>
                  </a:txBody>
                  <a:tcPr marL="91440" marR="73152" marT="36576" marB="36576" anchor="ctr">
                    <a:solidFill>
                      <a:srgbClr val="FFFFFF"/>
                    </a:solidFill>
                  </a:tcPr>
                </a:tc>
                <a:tc>
                  <a:txBody>
                    <a:bodyPr wrap="square"/>
                    <a:lstStyle/>
                    <a:p>
                      <a:pPr algn="ctr"/>
                      <a:r>
                        <a:rPr sz="1030" b="0">
                          <a:solidFill>
                            <a:srgbClr val="2B2228"/>
                          </a:solidFill>
                          <a:latin typeface="Montserrat"/>
                        </a:rPr>
                        <a:t>Weak</a:t>
                      </a:r>
                    </a:p>
                  </a:txBody>
                  <a:tcPr marL="91440" marR="73152" marT="36576" marB="36576" anchor="ctr">
                    <a:solidFill>
                      <a:srgbClr val="FFFFFF"/>
                    </a:solidFill>
                  </a:tcPr>
                </a:tc>
                <a:tc>
                  <a:txBody>
                    <a:bodyPr wrap="square"/>
                    <a:lstStyle/>
                    <a:p>
                      <a:pPr algn="ctr"/>
                      <a:r>
                        <a:rPr sz="1030" b="0">
                          <a:solidFill>
                            <a:srgbClr val="2B2228"/>
                          </a:solidFill>
                          <a:latin typeface="Montserrat"/>
                        </a:rPr>
                        <a:t>Biggest opportunity</a:t>
                      </a:r>
                    </a:p>
                  </a:txBody>
                  <a:tcPr marL="91440" marR="73152" marT="36576" marB="36576" anchor="ctr">
                    <a:solidFill>
                      <a:srgbClr val="FFFFFF"/>
                    </a:solidFill>
                  </a:tcPr>
                </a:tc>
              </a:tr>
              <a:tr h="369569">
                <a:tc>
                  <a:txBody>
                    <a:bodyPr wrap="square"/>
                    <a:lstStyle/>
                    <a:p>
                      <a:pPr algn="l"/>
                      <a:r>
                        <a:rPr sz="1030" b="0">
                          <a:solidFill>
                            <a:srgbClr val="2B2228"/>
                          </a:solidFill>
                          <a:latin typeface="Montserrat"/>
                        </a:rPr>
                        <a:t>Community engagement</a:t>
                      </a:r>
                    </a:p>
                  </a:txBody>
                  <a:tcPr marL="91440" marR="73152" marT="36576" marB="36576" anchor="ctr">
                    <a:solidFill>
                      <a:srgbClr val="FBF6F1"/>
                    </a:solidFill>
                  </a:tcPr>
                </a:tc>
                <a:tc>
                  <a:txBody>
                    <a:bodyPr wrap="square"/>
                    <a:lstStyle/>
                    <a:p>
                      <a:pPr algn="ctr"/>
                      <a:r>
                        <a:rPr sz="1030" b="0">
                          <a:solidFill>
                            <a:srgbClr val="2B2228"/>
                          </a:solidFill>
                          <a:latin typeface="Montserrat"/>
                        </a:rPr>
                        <a:t>Passive</a:t>
                      </a:r>
                    </a:p>
                  </a:txBody>
                  <a:tcPr marL="91440" marR="73152" marT="36576" marB="36576" anchor="ctr">
                    <a:solidFill>
                      <a:srgbClr val="FBF6F1"/>
                    </a:solidFill>
                  </a:tcPr>
                </a:tc>
                <a:tc>
                  <a:txBody>
                    <a:bodyPr wrap="square"/>
                    <a:lstStyle/>
                    <a:p>
                      <a:pPr algn="ctr"/>
                      <a:r>
                        <a:rPr sz="1030" b="0">
                          <a:solidFill>
                            <a:srgbClr val="2B2228"/>
                          </a:solidFill>
                          <a:latin typeface="Montserrat"/>
                        </a:rPr>
                        <a:t>Passive</a:t>
                      </a:r>
                    </a:p>
                  </a:txBody>
                  <a:tcPr marL="91440" marR="73152" marT="36576" marB="36576" anchor="ctr">
                    <a:solidFill>
                      <a:srgbClr val="FBF6F1"/>
                    </a:solidFill>
                  </a:tcPr>
                </a:tc>
                <a:tc>
                  <a:txBody>
                    <a:bodyPr wrap="square"/>
                    <a:lstStyle/>
                    <a:p>
                      <a:pPr algn="ctr"/>
                      <a:r>
                        <a:rPr sz="1030" b="0">
                          <a:solidFill>
                            <a:srgbClr val="2B2228"/>
                          </a:solidFill>
                          <a:latin typeface="Montserrat"/>
                        </a:rPr>
                        <a:t>None</a:t>
                      </a:r>
                    </a:p>
                  </a:txBody>
                  <a:tcPr marL="91440" marR="73152" marT="36576" marB="36576" anchor="ctr">
                    <a:solidFill>
                      <a:srgbClr val="FBF6F1"/>
                    </a:solidFill>
                  </a:tcPr>
                </a:tc>
              </a:tr>
              <a:tr h="369569">
                <a:tc>
                  <a:txBody>
                    <a:bodyPr wrap="square"/>
                    <a:lstStyle/>
                    <a:p>
                      <a:pPr algn="l"/>
                      <a:r>
                        <a:rPr sz="1030" b="0">
                          <a:solidFill>
                            <a:srgbClr val="2B2228"/>
                          </a:solidFill>
                          <a:latin typeface="Montserrat"/>
                        </a:rPr>
                        <a:t>Native format mastery</a:t>
                      </a:r>
                    </a:p>
                  </a:txBody>
                  <a:tcPr marL="91440" marR="73152" marT="36576" marB="36576" anchor="ctr">
                    <a:solidFill>
                      <a:srgbClr val="FFFFFF"/>
                    </a:solidFill>
                  </a:tcPr>
                </a:tc>
                <a:tc>
                  <a:txBody>
                    <a:bodyPr wrap="square"/>
                    <a:lstStyle/>
                    <a:p>
                      <a:pPr algn="ctr"/>
                      <a:r>
                        <a:rPr sz="1030" b="0">
                          <a:solidFill>
                            <a:srgbClr val="2B2228"/>
                          </a:solidFill>
                          <a:latin typeface="Montserrat"/>
                        </a:rPr>
                        <a:t>Low</a:t>
                      </a:r>
                    </a:p>
                  </a:txBody>
                  <a:tcPr marL="91440" marR="73152" marT="36576" marB="36576" anchor="ctr">
                    <a:solidFill>
                      <a:srgbClr val="FFFFFF"/>
                    </a:solidFill>
                  </a:tcPr>
                </a:tc>
                <a:tc>
                  <a:txBody>
                    <a:bodyPr wrap="square"/>
                    <a:lstStyle/>
                    <a:p>
                      <a:pPr algn="ctr"/>
                      <a:r>
                        <a:rPr sz="1030" b="0">
                          <a:solidFill>
                            <a:srgbClr val="2B2228"/>
                          </a:solidFill>
                          <a:latin typeface="Montserrat"/>
                        </a:rPr>
                        <a:t>Medium</a:t>
                      </a:r>
                    </a:p>
                  </a:txBody>
                  <a:tcPr marL="91440" marR="73152" marT="36576" marB="36576" anchor="ctr">
                    <a:solidFill>
                      <a:srgbClr val="FFFFFF"/>
                    </a:solidFill>
                  </a:tcPr>
                </a:tc>
                <a:tc>
                  <a:txBody>
                    <a:bodyPr wrap="square"/>
                    <a:lstStyle/>
                    <a:p>
                      <a:pPr algn="ctr"/>
                      <a:r>
                        <a:rPr sz="1030" b="0">
                          <a:solidFill>
                            <a:srgbClr val="2B2228"/>
                          </a:solidFill>
                          <a:latin typeface="Montserrat"/>
                        </a:rPr>
                        <a:t>Low</a:t>
                      </a:r>
                    </a:p>
                  </a:txBody>
                  <a:tcPr marL="91440" marR="73152" marT="36576" marB="36576" anchor="ctr">
                    <a:solidFill>
                      <a:srgbClr val="FFFFFF"/>
                    </a:solidFill>
                  </a:tcPr>
                </a:tc>
              </a:tr>
              <a:tr h="369569">
                <a:tc>
                  <a:txBody>
                    <a:bodyPr wrap="square"/>
                    <a:lstStyle/>
                    <a:p>
                      <a:pPr algn="l"/>
                      <a:r>
                        <a:rPr sz="1030" b="0">
                          <a:solidFill>
                            <a:srgbClr val="2B2228"/>
                          </a:solidFill>
                          <a:latin typeface="Montserrat"/>
                        </a:rPr>
                        <a:t>Virality potential</a:t>
                      </a:r>
                    </a:p>
                  </a:txBody>
                  <a:tcPr marL="91440" marR="73152" marT="36576" marB="36576" anchor="ctr">
                    <a:solidFill>
                      <a:srgbClr val="FBF6F1"/>
                    </a:solidFill>
                  </a:tcPr>
                </a:tc>
                <a:tc>
                  <a:txBody>
                    <a:bodyPr wrap="square"/>
                    <a:lstStyle/>
                    <a:p>
                      <a:pPr algn="ctr"/>
                      <a:r>
                        <a:rPr sz="1030" b="0">
                          <a:solidFill>
                            <a:srgbClr val="2B2228"/>
                          </a:solidFill>
                          <a:latin typeface="Montserrat"/>
                        </a:rPr>
                        <a:t>Low</a:t>
                      </a:r>
                    </a:p>
                  </a:txBody>
                  <a:tcPr marL="91440" marR="73152" marT="36576" marB="36576" anchor="ctr">
                    <a:solidFill>
                      <a:srgbClr val="FBF6F1"/>
                    </a:solidFill>
                  </a:tcPr>
                </a:tc>
                <a:tc>
                  <a:txBody>
                    <a:bodyPr wrap="square"/>
                    <a:lstStyle/>
                    <a:p>
                      <a:pPr algn="ctr"/>
                      <a:r>
                        <a:rPr sz="1030" b="0">
                          <a:solidFill>
                            <a:srgbClr val="2B2228"/>
                          </a:solidFill>
                          <a:latin typeface="Montserrat"/>
                        </a:rPr>
                        <a:t>Medium</a:t>
                      </a:r>
                    </a:p>
                  </a:txBody>
                  <a:tcPr marL="91440" marR="73152" marT="36576" marB="36576" anchor="ctr">
                    <a:solidFill>
                      <a:srgbClr val="FBF6F1"/>
                    </a:solidFill>
                  </a:tcPr>
                </a:tc>
                <a:tc>
                  <a:txBody>
                    <a:bodyPr wrap="square"/>
                    <a:lstStyle/>
                    <a:p>
                      <a:pPr algn="ctr"/>
                      <a:r>
                        <a:rPr sz="1030" b="0">
                          <a:solidFill>
                            <a:srgbClr val="2B2228"/>
                          </a:solidFill>
                          <a:latin typeface="Montserrat"/>
                        </a:rPr>
                        <a:t>Highest</a:t>
                      </a:r>
                    </a:p>
                  </a:txBody>
                  <a:tcPr marL="91440" marR="73152" marT="36576" marB="36576" anchor="ctr">
                    <a:solidFill>
                      <a:srgbClr val="FBF6F1"/>
                    </a:solidFill>
                  </a:tcPr>
                </a:tc>
              </a:tr>
            </a:tbl>
          </a:graphicData>
        </a:graphic>
      </p:graphicFrame>
      <p:sp>
        <p:nvSpPr>
          <p:cNvPr id="7" name="Rounded Rectangle 6"/>
          <p:cNvSpPr/>
          <p:nvPr/>
        </p:nvSpPr>
        <p:spPr>
          <a:xfrm>
            <a:off x="8183879" y="1737360"/>
            <a:ext cx="3474720" cy="443484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8183879" y="1737360"/>
            <a:ext cx="64008" cy="443484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412480" y="1920240"/>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000" b="1" i="0" spc="120">
                <a:solidFill>
                  <a:srgbClr val="B76E79"/>
                </a:solidFill>
                <a:latin typeface="Montserrat"/>
              </a:rPr>
              <a:t>HOW TO READ THIS</a:t>
            </a:r>
          </a:p>
        </p:txBody>
      </p:sp>
      <p:sp>
        <p:nvSpPr>
          <p:cNvPr id="10" name="TextBox 9"/>
          <p:cNvSpPr txBox="1"/>
          <p:nvPr/>
        </p:nvSpPr>
        <p:spPr>
          <a:xfrm>
            <a:off x="8412480" y="2286000"/>
            <a:ext cx="3063240" cy="2011680"/>
          </a:xfrm>
          <a:prstGeom prst="rect">
            <a:avLst/>
          </a:prstGeom>
          <a:noFill/>
        </p:spPr>
        <p:txBody>
          <a:bodyPr wrap="square" lIns="0" rIns="0" tIns="0" bIns="0">
            <a:spAutoFit/>
          </a:bodyPr>
          <a:lstStyle/>
          <a:p>
            <a:pPr>
              <a:lnSpc>
                <a:spcPct val="108000"/>
              </a:lnSpc>
              <a:spcAft>
                <a:spcPts val="800"/>
              </a:spcAft>
            </a:pPr>
            <a:r>
              <a:rPr sz="1050" b="1">
                <a:solidFill>
                  <a:srgbClr val="B76E79"/>
                </a:solidFill>
                <a:latin typeface="Montserrat"/>
              </a:rPr>
              <a:t>—  </a:t>
            </a:r>
            <a:r>
              <a:rPr sz="1050" b="0">
                <a:solidFill>
                  <a:srgbClr val="2B2228"/>
                </a:solidFill>
                <a:latin typeface="Montserrat"/>
              </a:rPr>
              <a:t>Every platform under-indexes on the two levers that actually create growth: hooks/retention and shareability.</a:t>
            </a:r>
          </a:p>
          <a:p>
            <a:pPr>
              <a:lnSpc>
                <a:spcPct val="108000"/>
              </a:lnSpc>
              <a:spcAft>
                <a:spcPts val="800"/>
              </a:spcAft>
            </a:pPr>
            <a:r>
              <a:rPr sz="1050" b="1">
                <a:solidFill>
                  <a:srgbClr val="B76E79"/>
                </a:solidFill>
                <a:latin typeface="Montserrat"/>
              </a:rPr>
              <a:t>—  </a:t>
            </a:r>
            <a:r>
              <a:rPr sz="1050" b="0">
                <a:solidFill>
                  <a:srgbClr val="2B2228"/>
                </a:solidFill>
                <a:latin typeface="Montserrat"/>
              </a:rPr>
              <a:t>Creator presence is effectively zero — the single biggest missed growth loop.</a:t>
            </a:r>
          </a:p>
          <a:p>
            <a:pPr>
              <a:lnSpc>
                <a:spcPct val="108000"/>
              </a:lnSpc>
              <a:spcAft>
                <a:spcPts val="800"/>
              </a:spcAft>
            </a:pPr>
            <a:r>
              <a:rPr sz="1050" b="1">
                <a:solidFill>
                  <a:srgbClr val="B76E79"/>
                </a:solidFill>
                <a:latin typeface="Montserrat"/>
              </a:rPr>
              <a:t>—  </a:t>
            </a:r>
            <a:r>
              <a:rPr sz="1050" b="0">
                <a:solidFill>
                  <a:srgbClr val="2B2228"/>
                </a:solidFill>
                <a:latin typeface="Montserrat"/>
              </a:rPr>
              <a:t>TikTok shows the most 'highest/untapped' cells: largest upside, lowest current effort.</a:t>
            </a:r>
          </a:p>
        </p:txBody>
      </p:sp>
      <p:sp>
        <p:nvSpPr>
          <p:cNvPr id="11" name="Rounded Rectangle 10"/>
          <p:cNvSpPr/>
          <p:nvPr/>
        </p:nvSpPr>
        <p:spPr>
          <a:xfrm>
            <a:off x="8412480" y="4526280"/>
            <a:ext cx="3017520" cy="384048"/>
          </a:xfrm>
          <a:prstGeom prst="roundRect">
            <a:avLst>
              <a:gd name="adj" fmla="val 50000"/>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412480" y="4526280"/>
            <a:ext cx="3017520" cy="384048"/>
          </a:xfrm>
          <a:prstGeom prst="rect">
            <a:avLst/>
          </a:prstGeom>
          <a:noFill/>
        </p:spPr>
        <p:txBody>
          <a:bodyPr wrap="square" anchor="ctr" lIns="0" rIns="0" tIns="0" bIns="0">
            <a:spAutoFit/>
          </a:bodyPr>
          <a:lstStyle/>
          <a:p>
            <a:pPr algn="ctr">
              <a:lnSpc>
                <a:spcPct val="100000"/>
              </a:lnSpc>
              <a:spcBef>
                <a:spcPts val="0"/>
              </a:spcBef>
              <a:spcAft>
                <a:spcPts val="400"/>
              </a:spcAft>
            </a:pPr>
            <a:r>
              <a:rPr sz="1000" b="1" i="0" spc="50">
                <a:solidFill>
                  <a:srgbClr val="E7BBC0"/>
                </a:solidFill>
                <a:latin typeface="Montserrat"/>
              </a:rPr>
              <a:t>VERDICT</a:t>
            </a:r>
          </a:p>
        </p:txBody>
      </p:sp>
      <p:sp>
        <p:nvSpPr>
          <p:cNvPr id="13" name="TextBox 12"/>
          <p:cNvSpPr txBox="1"/>
          <p:nvPr/>
        </p:nvSpPr>
        <p:spPr>
          <a:xfrm>
            <a:off x="8412480" y="5029200"/>
            <a:ext cx="3063240" cy="1005840"/>
          </a:xfrm>
          <a:prstGeom prst="rect">
            <a:avLst/>
          </a:prstGeom>
          <a:noFill/>
        </p:spPr>
        <p:txBody>
          <a:bodyPr wrap="square" anchor="t" lIns="0" rIns="0" tIns="0" bIns="0">
            <a:spAutoFit/>
          </a:bodyPr>
          <a:lstStyle/>
          <a:p>
            <a:pPr algn="l">
              <a:lnSpc>
                <a:spcPct val="120000"/>
              </a:lnSpc>
              <a:spcBef>
                <a:spcPts val="0"/>
              </a:spcBef>
              <a:spcAft>
                <a:spcPts val="400"/>
              </a:spcAft>
            </a:pPr>
            <a:r>
              <a:rPr sz="1100" b="0" i="0">
                <a:solidFill>
                  <a:srgbClr val="2B2228"/>
                </a:solidFill>
                <a:latin typeface="Montserrat"/>
              </a:rPr>
              <a:t>A well-run publishing operation — not yet a </a:t>
            </a:r>
            <a:r>
              <a:rPr sz="1100" b="1" i="0">
                <a:solidFill>
                  <a:srgbClr val="4A2C3A"/>
                </a:solidFill>
                <a:latin typeface="Montserrat"/>
              </a:rPr>
              <a:t>growth</a:t>
            </a:r>
            <a:r>
              <a:rPr sz="1100" b="0" i="0">
                <a:solidFill>
                  <a:srgbClr val="2B2228"/>
                </a:solidFill>
                <a:latin typeface="Montserrat"/>
              </a:rPr>
              <a:t> operation.</a:t>
            </a:r>
          </a:p>
        </p:txBody>
      </p:sp>
      <p:sp>
        <p:nvSpPr>
          <p:cNvPr id="14" name="Rectangle 13"/>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6" name="TextBox 15"/>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04 / 29</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AUDIT · FACEBOOK</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The trust engine running on empty reach</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783080"/>
            <a:ext cx="64008" cy="4343400"/>
          </a:xfrm>
          <a:prstGeom prst="roundRect">
            <a:avLst>
              <a:gd name="adj" fmla="val 50000"/>
            </a:avLst>
          </a:prstGeom>
          <a:solidFill>
            <a:srgbClr val="9EB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9611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9EB0A0"/>
                </a:solidFill>
                <a:latin typeface="Montserrat"/>
              </a:rPr>
              <a:t>WHAT'S WORKING</a:t>
            </a:r>
          </a:p>
        </p:txBody>
      </p:sp>
      <p:sp>
        <p:nvSpPr>
          <p:cNvPr id="9" name="Rectangle 8"/>
          <p:cNvSpPr/>
          <p:nvPr/>
        </p:nvSpPr>
        <p:spPr>
          <a:xfrm>
            <a:off x="89611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9611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9EB0A0"/>
                </a:solidFill>
                <a:latin typeface="Montserrat"/>
              </a:rPr>
              <a:t>—  </a:t>
            </a:r>
            <a:r>
              <a:rPr sz="1070" b="0">
                <a:solidFill>
                  <a:srgbClr val="2B2228"/>
                </a:solidFill>
                <a:latin typeface="Montserrat"/>
              </a:rPr>
              <a:t>Largest owned audience and strongest brand familiarity.</a:t>
            </a:r>
          </a:p>
          <a:p>
            <a:pPr>
              <a:lnSpc>
                <a:spcPct val="108000"/>
              </a:lnSpc>
              <a:spcAft>
                <a:spcPts val="900"/>
              </a:spcAft>
            </a:pPr>
            <a:r>
              <a:rPr sz="1070" b="1">
                <a:solidFill>
                  <a:srgbClr val="9EB0A0"/>
                </a:solidFill>
                <a:latin typeface="Montserrat"/>
              </a:rPr>
              <a:t>—  </a:t>
            </a:r>
            <a:r>
              <a:rPr sz="1070" b="0">
                <a:solidFill>
                  <a:srgbClr val="2B2228"/>
                </a:solidFill>
                <a:latin typeface="Montserrat"/>
              </a:rPr>
              <a:t>Reviews, comments and DMs signal real trust and purchase intent.</a:t>
            </a:r>
          </a:p>
          <a:p>
            <a:pPr>
              <a:lnSpc>
                <a:spcPct val="108000"/>
              </a:lnSpc>
              <a:spcAft>
                <a:spcPts val="900"/>
              </a:spcAft>
            </a:pPr>
            <a:r>
              <a:rPr sz="1070" b="1">
                <a:solidFill>
                  <a:srgbClr val="9EB0A0"/>
                </a:solidFill>
                <a:latin typeface="Montserrat"/>
              </a:rPr>
              <a:t>—  </a:t>
            </a:r>
            <a:r>
              <a:rPr sz="1070" b="0">
                <a:solidFill>
                  <a:srgbClr val="2B2228"/>
                </a:solidFill>
                <a:latin typeface="Montserrat"/>
              </a:rPr>
              <a:t>Ideal home for long-form proof: testimonials, Q&amp;A, live clinics.</a:t>
            </a:r>
          </a:p>
        </p:txBody>
      </p:sp>
      <p:sp>
        <p:nvSpPr>
          <p:cNvPr id="11" name="Rounded Rectangle 10"/>
          <p:cNvSpPr/>
          <p:nvPr/>
        </p:nvSpPr>
        <p:spPr>
          <a:xfrm>
            <a:off x="443484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4434840" y="1783080"/>
            <a:ext cx="64008" cy="434340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9087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C98A95"/>
                </a:solidFill>
                <a:latin typeface="Montserrat"/>
              </a:rPr>
              <a:t>WHAT'S NOT</a:t>
            </a:r>
          </a:p>
        </p:txBody>
      </p:sp>
      <p:sp>
        <p:nvSpPr>
          <p:cNvPr id="14" name="Rectangle 13"/>
          <p:cNvSpPr/>
          <p:nvPr/>
        </p:nvSpPr>
        <p:spPr>
          <a:xfrm>
            <a:off x="469087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69087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C98A95"/>
                </a:solidFill>
                <a:latin typeface="Montserrat"/>
              </a:rPr>
              <a:t>—  </a:t>
            </a:r>
            <a:r>
              <a:rPr sz="1070" b="1">
                <a:solidFill>
                  <a:srgbClr val="2B2228"/>
                </a:solidFill>
                <a:latin typeface="Montserrat"/>
              </a:rPr>
              <a:t>Reach decay: </a:t>
            </a:r>
            <a:r>
              <a:rPr sz="1070">
                <a:solidFill>
                  <a:srgbClr val="2B2228"/>
                </a:solidFill>
                <a:latin typeface="Montserrat"/>
              </a:rPr>
              <a:t>organic reach sits at ~1–2% of fans; most posts never leave the existing audience.</a:t>
            </a:r>
          </a:p>
          <a:p>
            <a:pPr>
              <a:lnSpc>
                <a:spcPct val="108000"/>
              </a:lnSpc>
              <a:spcAft>
                <a:spcPts val="900"/>
              </a:spcAft>
            </a:pPr>
            <a:r>
              <a:rPr sz="1070" b="1">
                <a:solidFill>
                  <a:srgbClr val="C98A95"/>
                </a:solidFill>
                <a:latin typeface="Montserrat"/>
              </a:rPr>
              <a:t>—  </a:t>
            </a:r>
            <a:r>
              <a:rPr sz="1070" b="1">
                <a:solidFill>
                  <a:srgbClr val="2B2228"/>
                </a:solidFill>
                <a:latin typeface="Montserrat"/>
              </a:rPr>
              <a:t>Link &amp; image posts </a:t>
            </a:r>
            <a:r>
              <a:rPr sz="1070">
                <a:solidFill>
                  <a:srgbClr val="2B2228"/>
                </a:solidFill>
                <a:latin typeface="Montserrat"/>
              </a:rPr>
              <a:t>are deprioritised vs. native video — likely suppressing reach further.</a:t>
            </a:r>
          </a:p>
          <a:p>
            <a:pPr>
              <a:lnSpc>
                <a:spcPct val="108000"/>
              </a:lnSpc>
              <a:spcAft>
                <a:spcPts val="900"/>
              </a:spcAft>
            </a:pPr>
            <a:r>
              <a:rPr sz="1070" b="1">
                <a:solidFill>
                  <a:srgbClr val="C98A95"/>
                </a:solidFill>
                <a:latin typeface="Montserrat"/>
              </a:rPr>
              <a:t>—  </a:t>
            </a:r>
            <a:r>
              <a:rPr sz="1070" b="1">
                <a:solidFill>
                  <a:srgbClr val="2B2228"/>
                </a:solidFill>
                <a:latin typeface="Montserrat"/>
              </a:rPr>
              <a:t>No groups / community </a:t>
            </a:r>
            <a:r>
              <a:rPr sz="1070">
                <a:solidFill>
                  <a:srgbClr val="2B2228"/>
                </a:solidFill>
                <a:latin typeface="Montserrat"/>
              </a:rPr>
              <a:t>layer — engagement is passive, one-to-many broadcast.</a:t>
            </a:r>
          </a:p>
        </p:txBody>
      </p:sp>
      <p:sp>
        <p:nvSpPr>
          <p:cNvPr id="16" name="Rounded Rectangle 15"/>
          <p:cNvSpPr/>
          <p:nvPr/>
        </p:nvSpPr>
        <p:spPr>
          <a:xfrm>
            <a:off x="822960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8229600" y="1783080"/>
            <a:ext cx="64008" cy="434340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48563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B76E79"/>
                </a:solidFill>
                <a:latin typeface="Montserrat"/>
              </a:rPr>
              <a:t>PRIORITY MOVES</a:t>
            </a:r>
          </a:p>
        </p:txBody>
      </p:sp>
      <p:sp>
        <p:nvSpPr>
          <p:cNvPr id="19" name="Rectangle 18"/>
          <p:cNvSpPr/>
          <p:nvPr/>
        </p:nvSpPr>
        <p:spPr>
          <a:xfrm>
            <a:off x="848563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48563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B76E79"/>
                </a:solidFill>
                <a:latin typeface="Montserrat"/>
              </a:rPr>
              <a:t>—  </a:t>
            </a:r>
            <a:r>
              <a:rPr sz="1070" b="0">
                <a:solidFill>
                  <a:srgbClr val="2B2228"/>
                </a:solidFill>
                <a:latin typeface="Montserrat"/>
              </a:rPr>
              <a:t>Pivot to native Reels &amp; vertical video; treat FB as a repurposing endpoint, not the origin.</a:t>
            </a:r>
          </a:p>
          <a:p>
            <a:pPr>
              <a:lnSpc>
                <a:spcPct val="108000"/>
              </a:lnSpc>
              <a:spcAft>
                <a:spcPts val="900"/>
              </a:spcAft>
            </a:pPr>
            <a:r>
              <a:rPr sz="1070" b="1">
                <a:solidFill>
                  <a:srgbClr val="B76E79"/>
                </a:solidFill>
                <a:latin typeface="Montserrat"/>
              </a:rPr>
              <a:t>—  </a:t>
            </a:r>
            <a:r>
              <a:rPr sz="1070" b="0">
                <a:solidFill>
                  <a:srgbClr val="2B2228"/>
                </a:solidFill>
                <a:latin typeface="Montserrat"/>
              </a:rPr>
              <a:t>Launch a 'Tita Derms Skin Circle' Facebook Group as an owned community flywheel.</a:t>
            </a:r>
          </a:p>
          <a:p>
            <a:pPr>
              <a:lnSpc>
                <a:spcPct val="108000"/>
              </a:lnSpc>
              <a:spcAft>
                <a:spcPts val="900"/>
              </a:spcAft>
            </a:pPr>
            <a:r>
              <a:rPr sz="1070" b="1">
                <a:solidFill>
                  <a:srgbClr val="B76E79"/>
                </a:solidFill>
                <a:latin typeface="Montserrat"/>
              </a:rPr>
              <a:t>—  </a:t>
            </a:r>
            <a:r>
              <a:rPr sz="1070" b="0">
                <a:solidFill>
                  <a:srgbClr val="2B2228"/>
                </a:solidFill>
                <a:latin typeface="Montserrat"/>
              </a:rPr>
              <a:t>Convert testimonials into shareable proof formats; prompt shares, not just likes.</a:t>
            </a:r>
          </a:p>
        </p:txBody>
      </p:sp>
      <p:sp>
        <p:nvSpPr>
          <p:cNvPr id="21" name="Rectangle 20"/>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23" name="TextBox 22"/>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05 / 29</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AUDIT · INSTAGRAM</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Community potential, under-leveraged formats</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783080"/>
            <a:ext cx="64008" cy="4343400"/>
          </a:xfrm>
          <a:prstGeom prst="roundRect">
            <a:avLst>
              <a:gd name="adj" fmla="val 50000"/>
            </a:avLst>
          </a:prstGeom>
          <a:solidFill>
            <a:srgbClr val="9EB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9611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9EB0A0"/>
                </a:solidFill>
                <a:latin typeface="Montserrat"/>
              </a:rPr>
              <a:t>WHAT'S WORKING</a:t>
            </a:r>
          </a:p>
        </p:txBody>
      </p:sp>
      <p:sp>
        <p:nvSpPr>
          <p:cNvPr id="9" name="Rectangle 8"/>
          <p:cNvSpPr/>
          <p:nvPr/>
        </p:nvSpPr>
        <p:spPr>
          <a:xfrm>
            <a:off x="89611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9611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9EB0A0"/>
                </a:solidFill>
                <a:latin typeface="Montserrat"/>
              </a:rPr>
              <a:t>—  </a:t>
            </a:r>
            <a:r>
              <a:rPr sz="1070" b="0">
                <a:solidFill>
                  <a:srgbClr val="2B2228"/>
                </a:solidFill>
                <a:latin typeface="Montserrat"/>
              </a:rPr>
              <a:t>Saves and shares on educational carousels indicate genuine value delivery.</a:t>
            </a:r>
          </a:p>
          <a:p>
            <a:pPr>
              <a:lnSpc>
                <a:spcPct val="108000"/>
              </a:lnSpc>
              <a:spcAft>
                <a:spcPts val="900"/>
              </a:spcAft>
            </a:pPr>
            <a:r>
              <a:rPr sz="1070" b="1">
                <a:solidFill>
                  <a:srgbClr val="9EB0A0"/>
                </a:solidFill>
                <a:latin typeface="Montserrat"/>
              </a:rPr>
              <a:t>—  </a:t>
            </a:r>
            <a:r>
              <a:rPr sz="1070" b="0">
                <a:solidFill>
                  <a:srgbClr val="2B2228"/>
                </a:solidFill>
                <a:latin typeface="Montserrat"/>
              </a:rPr>
              <a:t>Strong surface for aesthetic credibility and before/after proof.</a:t>
            </a:r>
          </a:p>
          <a:p>
            <a:pPr>
              <a:lnSpc>
                <a:spcPct val="108000"/>
              </a:lnSpc>
              <a:spcAft>
                <a:spcPts val="900"/>
              </a:spcAft>
            </a:pPr>
            <a:r>
              <a:rPr sz="1070" b="1">
                <a:solidFill>
                  <a:srgbClr val="9EB0A0"/>
                </a:solidFill>
                <a:latin typeface="Montserrat"/>
              </a:rPr>
              <a:t>—  </a:t>
            </a:r>
            <a:r>
              <a:rPr sz="1070" b="0">
                <a:solidFill>
                  <a:srgbClr val="2B2228"/>
                </a:solidFill>
                <a:latin typeface="Montserrat"/>
              </a:rPr>
              <a:t>Stories enable daily, low-cost intimacy with the core audience.</a:t>
            </a:r>
          </a:p>
        </p:txBody>
      </p:sp>
      <p:sp>
        <p:nvSpPr>
          <p:cNvPr id="11" name="Rounded Rectangle 10"/>
          <p:cNvSpPr/>
          <p:nvPr/>
        </p:nvSpPr>
        <p:spPr>
          <a:xfrm>
            <a:off x="443484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4434840" y="1783080"/>
            <a:ext cx="64008" cy="434340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9087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C98A95"/>
                </a:solidFill>
                <a:latin typeface="Montserrat"/>
              </a:rPr>
              <a:t>WHAT'S NOT</a:t>
            </a:r>
          </a:p>
        </p:txBody>
      </p:sp>
      <p:sp>
        <p:nvSpPr>
          <p:cNvPr id="14" name="Rectangle 13"/>
          <p:cNvSpPr/>
          <p:nvPr/>
        </p:nvSpPr>
        <p:spPr>
          <a:xfrm>
            <a:off x="469087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69087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C98A95"/>
                </a:solidFill>
                <a:latin typeface="Montserrat"/>
              </a:rPr>
              <a:t>—  </a:t>
            </a:r>
            <a:r>
              <a:rPr sz="1070" b="1">
                <a:solidFill>
                  <a:srgbClr val="2B2228"/>
                </a:solidFill>
                <a:latin typeface="Montserrat"/>
              </a:rPr>
              <a:t>Reels under-built: </a:t>
            </a:r>
            <a:r>
              <a:rPr sz="1070">
                <a:solidFill>
                  <a:srgbClr val="2B2228"/>
                </a:solidFill>
                <a:latin typeface="Montserrat"/>
              </a:rPr>
              <a:t>IG Reels engagement is ~0.5% nationally — only sharp hooks + trends break through.</a:t>
            </a:r>
          </a:p>
          <a:p>
            <a:pPr>
              <a:lnSpc>
                <a:spcPct val="108000"/>
              </a:lnSpc>
              <a:spcAft>
                <a:spcPts val="900"/>
              </a:spcAft>
            </a:pPr>
            <a:r>
              <a:rPr sz="1070" b="1">
                <a:solidFill>
                  <a:srgbClr val="C98A95"/>
                </a:solidFill>
                <a:latin typeface="Montserrat"/>
              </a:rPr>
              <a:t>—  </a:t>
            </a:r>
            <a:r>
              <a:rPr sz="1070" b="1">
                <a:solidFill>
                  <a:srgbClr val="2B2228"/>
                </a:solidFill>
                <a:latin typeface="Montserrat"/>
              </a:rPr>
              <a:t>Carousels under-used: </a:t>
            </a:r>
            <a:r>
              <a:rPr sz="1070">
                <a:solidFill>
                  <a:srgbClr val="2B2228"/>
                </a:solidFill>
                <a:latin typeface="Montserrat"/>
              </a:rPr>
              <a:t>carousels out-engage Reels by ~+109% but appear infrequently.</a:t>
            </a:r>
          </a:p>
          <a:p>
            <a:pPr>
              <a:lnSpc>
                <a:spcPct val="108000"/>
              </a:lnSpc>
              <a:spcAft>
                <a:spcPts val="900"/>
              </a:spcAft>
            </a:pPr>
            <a:r>
              <a:rPr sz="1070" b="1">
                <a:solidFill>
                  <a:srgbClr val="C98A95"/>
                </a:solidFill>
                <a:latin typeface="Montserrat"/>
              </a:rPr>
              <a:t>—  </a:t>
            </a:r>
            <a:r>
              <a:rPr sz="1070" b="1">
                <a:solidFill>
                  <a:srgbClr val="2B2228"/>
                </a:solidFill>
                <a:latin typeface="Montserrat"/>
              </a:rPr>
              <a:t>Weak CTAs: </a:t>
            </a:r>
            <a:r>
              <a:rPr sz="1070">
                <a:solidFill>
                  <a:srgbClr val="2B2228"/>
                </a:solidFill>
                <a:latin typeface="Montserrat"/>
              </a:rPr>
              <a:t>few save/share/DM prompts, so the algorithm gets weak distribution signals.</a:t>
            </a:r>
          </a:p>
        </p:txBody>
      </p:sp>
      <p:sp>
        <p:nvSpPr>
          <p:cNvPr id="16" name="Rounded Rectangle 15"/>
          <p:cNvSpPr/>
          <p:nvPr/>
        </p:nvSpPr>
        <p:spPr>
          <a:xfrm>
            <a:off x="822960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8229600" y="1783080"/>
            <a:ext cx="64008" cy="434340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48563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B76E79"/>
                </a:solidFill>
                <a:latin typeface="Montserrat"/>
              </a:rPr>
              <a:t>PRIORITY MOVES</a:t>
            </a:r>
          </a:p>
        </p:txBody>
      </p:sp>
      <p:sp>
        <p:nvSpPr>
          <p:cNvPr id="19" name="Rectangle 18"/>
          <p:cNvSpPr/>
          <p:nvPr/>
        </p:nvSpPr>
        <p:spPr>
          <a:xfrm>
            <a:off x="848563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48563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B76E79"/>
                </a:solidFill>
                <a:latin typeface="Montserrat"/>
              </a:rPr>
              <a:t>—  </a:t>
            </a:r>
            <a:r>
              <a:rPr sz="1070" b="0">
                <a:solidFill>
                  <a:srgbClr val="2B2228"/>
                </a:solidFill>
                <a:latin typeface="Montserrat"/>
              </a:rPr>
              <a:t>Carousel-first education (myths, mistakes, routines) engineered for SAVES and SENDS.</a:t>
            </a:r>
          </a:p>
          <a:p>
            <a:pPr>
              <a:lnSpc>
                <a:spcPct val="108000"/>
              </a:lnSpc>
              <a:spcAft>
                <a:spcPts val="900"/>
              </a:spcAft>
            </a:pPr>
            <a:r>
              <a:rPr sz="1070" b="1">
                <a:solidFill>
                  <a:srgbClr val="B76E79"/>
                </a:solidFill>
                <a:latin typeface="Montserrat"/>
              </a:rPr>
              <a:t>—  </a:t>
            </a:r>
            <a:r>
              <a:rPr sz="1070" b="0">
                <a:solidFill>
                  <a:srgbClr val="2B2228"/>
                </a:solidFill>
                <a:latin typeface="Montserrat"/>
              </a:rPr>
              <a:t>Reels for discovery: trend-jacked, hook-in-1-second, founder-on-camera.</a:t>
            </a:r>
          </a:p>
          <a:p>
            <a:pPr>
              <a:lnSpc>
                <a:spcPct val="108000"/>
              </a:lnSpc>
              <a:spcAft>
                <a:spcPts val="900"/>
              </a:spcAft>
            </a:pPr>
            <a:r>
              <a:rPr sz="1070" b="1">
                <a:solidFill>
                  <a:srgbClr val="B76E79"/>
                </a:solidFill>
                <a:latin typeface="Montserrat"/>
              </a:rPr>
              <a:t>—  </a:t>
            </a:r>
            <a:r>
              <a:rPr sz="1070" b="0">
                <a:solidFill>
                  <a:srgbClr val="2B2228"/>
                </a:solidFill>
                <a:latin typeface="Montserrat"/>
              </a:rPr>
              <a:t>Add explicit 'Save this' / 'Send to a friend' CTAs to convert value into distribution.</a:t>
            </a:r>
          </a:p>
        </p:txBody>
      </p:sp>
      <p:sp>
        <p:nvSpPr>
          <p:cNvPr id="21" name="Rectangle 20"/>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23" name="TextBox 22"/>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06 / 29</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AUDIT · TIKTOK</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The biggest, least-developed opportunity</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783080"/>
            <a:ext cx="64008" cy="4343400"/>
          </a:xfrm>
          <a:prstGeom prst="roundRect">
            <a:avLst>
              <a:gd name="adj" fmla="val 50000"/>
            </a:avLst>
          </a:prstGeom>
          <a:solidFill>
            <a:srgbClr val="9EB0A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9611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9EB0A0"/>
                </a:solidFill>
                <a:latin typeface="Montserrat"/>
              </a:rPr>
              <a:t>WHAT'S WORKING</a:t>
            </a:r>
          </a:p>
        </p:txBody>
      </p:sp>
      <p:sp>
        <p:nvSpPr>
          <p:cNvPr id="9" name="Rectangle 8"/>
          <p:cNvSpPr/>
          <p:nvPr/>
        </p:nvSpPr>
        <p:spPr>
          <a:xfrm>
            <a:off x="89611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9611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9EB0A0"/>
                </a:solidFill>
                <a:latin typeface="Montserrat"/>
              </a:rPr>
              <a:t>—  </a:t>
            </a:r>
            <a:r>
              <a:rPr sz="1070" b="0">
                <a:solidFill>
                  <a:srgbClr val="2B2228"/>
                </a:solidFill>
                <a:latin typeface="Montserrat"/>
              </a:rPr>
              <a:t>Platform mechanics favour net-new reach: every video can hit non-followers.</a:t>
            </a:r>
          </a:p>
          <a:p>
            <a:pPr>
              <a:lnSpc>
                <a:spcPct val="108000"/>
              </a:lnSpc>
              <a:spcAft>
                <a:spcPts val="900"/>
              </a:spcAft>
            </a:pPr>
            <a:r>
              <a:rPr sz="1070" b="1">
                <a:solidFill>
                  <a:srgbClr val="9EB0A0"/>
                </a:solidFill>
                <a:latin typeface="Montserrat"/>
              </a:rPr>
              <a:t>—  </a:t>
            </a:r>
            <a:r>
              <a:rPr sz="1070" b="0">
                <a:solidFill>
                  <a:srgbClr val="2B2228"/>
                </a:solidFill>
                <a:latin typeface="Montserrat"/>
              </a:rPr>
              <a:t>Beauty/skincare engagement runs 2–10% with very high average view counts.</a:t>
            </a:r>
          </a:p>
          <a:p>
            <a:pPr>
              <a:lnSpc>
                <a:spcPct val="108000"/>
              </a:lnSpc>
              <a:spcAft>
                <a:spcPts val="900"/>
              </a:spcAft>
            </a:pPr>
            <a:r>
              <a:rPr sz="1070" b="1">
                <a:solidFill>
                  <a:srgbClr val="9EB0A0"/>
                </a:solidFill>
                <a:latin typeface="Montserrat"/>
              </a:rPr>
              <a:t>—  </a:t>
            </a:r>
            <a:r>
              <a:rPr sz="1070" b="0">
                <a:solidFill>
                  <a:srgbClr val="2B2228"/>
                </a:solidFill>
                <a:latin typeface="Montserrat"/>
              </a:rPr>
              <a:t>PH skincare buying happens here — TikTok Shop is the category's growth engine.</a:t>
            </a:r>
          </a:p>
        </p:txBody>
      </p:sp>
      <p:sp>
        <p:nvSpPr>
          <p:cNvPr id="11" name="Rounded Rectangle 10"/>
          <p:cNvSpPr/>
          <p:nvPr/>
        </p:nvSpPr>
        <p:spPr>
          <a:xfrm>
            <a:off x="443484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4434840" y="1783080"/>
            <a:ext cx="64008" cy="4343400"/>
          </a:xfrm>
          <a:prstGeom prst="roundRect">
            <a:avLst>
              <a:gd name="adj" fmla="val 50000"/>
            </a:avLst>
          </a:prstGeom>
          <a:solidFill>
            <a:srgbClr val="C98A9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9087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C98A95"/>
                </a:solidFill>
                <a:latin typeface="Montserrat"/>
              </a:rPr>
              <a:t>WHAT'S NOT</a:t>
            </a:r>
          </a:p>
        </p:txBody>
      </p:sp>
      <p:sp>
        <p:nvSpPr>
          <p:cNvPr id="14" name="Rectangle 13"/>
          <p:cNvSpPr/>
          <p:nvPr/>
        </p:nvSpPr>
        <p:spPr>
          <a:xfrm>
            <a:off x="469087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69087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C98A95"/>
                </a:solidFill>
                <a:latin typeface="Montserrat"/>
              </a:rPr>
              <a:t>—  </a:t>
            </a:r>
            <a:r>
              <a:rPr sz="1070" b="1">
                <a:solidFill>
                  <a:srgbClr val="2B2228"/>
                </a:solidFill>
                <a:latin typeface="Montserrat"/>
              </a:rPr>
              <a:t>Low native output: </a:t>
            </a:r>
            <a:r>
              <a:rPr sz="1070">
                <a:solidFill>
                  <a:srgbClr val="2B2228"/>
                </a:solidFill>
                <a:latin typeface="Montserrat"/>
              </a:rPr>
              <a:t>few platform-native, trend-aware videos; FB/IG content reposted as-is.</a:t>
            </a:r>
          </a:p>
          <a:p>
            <a:pPr>
              <a:lnSpc>
                <a:spcPct val="108000"/>
              </a:lnSpc>
              <a:spcAft>
                <a:spcPts val="900"/>
              </a:spcAft>
            </a:pPr>
            <a:r>
              <a:rPr sz="1070" b="1">
                <a:solidFill>
                  <a:srgbClr val="C98A95"/>
                </a:solidFill>
                <a:latin typeface="Montserrat"/>
              </a:rPr>
              <a:t>—  </a:t>
            </a:r>
            <a:r>
              <a:rPr sz="1070" b="1">
                <a:solidFill>
                  <a:srgbClr val="2B2228"/>
                </a:solidFill>
                <a:latin typeface="Montserrat"/>
              </a:rPr>
              <a:t>Hook &amp; retention gap: </a:t>
            </a:r>
            <a:r>
              <a:rPr sz="1070">
                <a:solidFill>
                  <a:srgbClr val="2B2228"/>
                </a:solidFill>
                <a:latin typeface="Montserrat"/>
              </a:rPr>
              <a:t>weak first-second hooks cap watch-time — the #1 ranking signal.</a:t>
            </a:r>
          </a:p>
          <a:p>
            <a:pPr>
              <a:lnSpc>
                <a:spcPct val="108000"/>
              </a:lnSpc>
              <a:spcAft>
                <a:spcPts val="900"/>
              </a:spcAft>
            </a:pPr>
            <a:r>
              <a:rPr sz="1070" b="1">
                <a:solidFill>
                  <a:srgbClr val="C98A95"/>
                </a:solidFill>
                <a:latin typeface="Montserrat"/>
              </a:rPr>
              <a:t>—  </a:t>
            </a:r>
            <a:r>
              <a:rPr sz="1070" b="1">
                <a:solidFill>
                  <a:srgbClr val="2B2228"/>
                </a:solidFill>
                <a:latin typeface="Montserrat"/>
              </a:rPr>
              <a:t>No creator network: </a:t>
            </a:r>
            <a:r>
              <a:rPr sz="1070">
                <a:solidFill>
                  <a:srgbClr val="2B2228"/>
                </a:solidFill>
                <a:latin typeface="Montserrat"/>
              </a:rPr>
              <a:t>zero seeding into the duet/stitch/UGC ecosystem that drives PH virality.</a:t>
            </a:r>
          </a:p>
        </p:txBody>
      </p:sp>
      <p:sp>
        <p:nvSpPr>
          <p:cNvPr id="16" name="Rounded Rectangle 15"/>
          <p:cNvSpPr/>
          <p:nvPr/>
        </p:nvSpPr>
        <p:spPr>
          <a:xfrm>
            <a:off x="8229600" y="1783080"/>
            <a:ext cx="3429000" cy="4343400"/>
          </a:xfrm>
          <a:prstGeom prst="roundRect">
            <a:avLst>
              <a:gd name="adj" fmla="val 4000"/>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8229600" y="1783080"/>
            <a:ext cx="64008" cy="4343400"/>
          </a:xfrm>
          <a:prstGeom prst="roundRect">
            <a:avLst>
              <a:gd name="adj" fmla="val 50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485632" y="1938528"/>
            <a:ext cx="301752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120">
                <a:solidFill>
                  <a:srgbClr val="B76E79"/>
                </a:solidFill>
                <a:latin typeface="Montserrat"/>
              </a:rPr>
              <a:t>PRIORITY MOVES</a:t>
            </a:r>
          </a:p>
        </p:txBody>
      </p:sp>
      <p:sp>
        <p:nvSpPr>
          <p:cNvPr id="19" name="Rectangle 18"/>
          <p:cNvSpPr/>
          <p:nvPr/>
        </p:nvSpPr>
        <p:spPr>
          <a:xfrm>
            <a:off x="8485632" y="2286000"/>
            <a:ext cx="41148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485632" y="2423160"/>
            <a:ext cx="2971800" cy="3566160"/>
          </a:xfrm>
          <a:prstGeom prst="rect">
            <a:avLst/>
          </a:prstGeom>
          <a:noFill/>
        </p:spPr>
        <p:txBody>
          <a:bodyPr wrap="square" lIns="0" rIns="0" tIns="0" bIns="0">
            <a:spAutoFit/>
          </a:bodyPr>
          <a:lstStyle/>
          <a:p>
            <a:pPr>
              <a:lnSpc>
                <a:spcPct val="108000"/>
              </a:lnSpc>
              <a:spcAft>
                <a:spcPts val="900"/>
              </a:spcAft>
            </a:pPr>
            <a:r>
              <a:rPr sz="1070" b="1">
                <a:solidFill>
                  <a:srgbClr val="B76E79"/>
                </a:solidFill>
                <a:latin typeface="Montserrat"/>
              </a:rPr>
              <a:t>—  </a:t>
            </a:r>
            <a:r>
              <a:rPr sz="1070" b="0">
                <a:solidFill>
                  <a:srgbClr val="2B2228"/>
                </a:solidFill>
                <a:latin typeface="Montserrat"/>
              </a:rPr>
              <a:t>Stand up a TikTok-native engine: 10–14 short videos/wk, founder-led, hook-first.</a:t>
            </a:r>
          </a:p>
          <a:p>
            <a:pPr>
              <a:lnSpc>
                <a:spcPct val="108000"/>
              </a:lnSpc>
              <a:spcAft>
                <a:spcPts val="900"/>
              </a:spcAft>
            </a:pPr>
            <a:r>
              <a:rPr sz="1070" b="1">
                <a:solidFill>
                  <a:srgbClr val="B76E79"/>
                </a:solidFill>
                <a:latin typeface="Montserrat"/>
              </a:rPr>
              <a:t>—  </a:t>
            </a:r>
            <a:r>
              <a:rPr sz="1070" b="0">
                <a:solidFill>
                  <a:srgbClr val="2B2228"/>
                </a:solidFill>
                <a:latin typeface="Montserrat"/>
              </a:rPr>
              <a:t>Trend-jack + myth-bust ('education as entertainment') — the DermoRepubliq playbook.</a:t>
            </a:r>
          </a:p>
          <a:p>
            <a:pPr>
              <a:lnSpc>
                <a:spcPct val="108000"/>
              </a:lnSpc>
              <a:spcAft>
                <a:spcPts val="900"/>
              </a:spcAft>
            </a:pPr>
            <a:r>
              <a:rPr sz="1070" b="1">
                <a:solidFill>
                  <a:srgbClr val="B76E79"/>
                </a:solidFill>
                <a:latin typeface="Montserrat"/>
              </a:rPr>
              <a:t>—  </a:t>
            </a:r>
            <a:r>
              <a:rPr sz="1070" b="0">
                <a:solidFill>
                  <a:srgbClr val="2B2228"/>
                </a:solidFill>
                <a:latin typeface="Montserrat"/>
              </a:rPr>
              <a:t>Seed nano/micro creators for duets, stitches and #challenges to manufacture reach.</a:t>
            </a:r>
          </a:p>
        </p:txBody>
      </p:sp>
      <p:sp>
        <p:nvSpPr>
          <p:cNvPr id="21" name="Rectangle 20"/>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23" name="TextBox 22"/>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07 / 29</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4A2C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46304" cy="6858000"/>
          </a:xfrm>
          <a:prstGeom prst="rect">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E7BBC0"/>
                </a:solidFill>
                <a:latin typeface="Montserrat"/>
              </a:rPr>
              <a:t>ROOT CAUSE ANALYSIS</a:t>
            </a:r>
          </a:p>
        </p:txBody>
      </p:sp>
      <p:sp>
        <p:nvSpPr>
          <p:cNvPr id="5" name="TextBox 4"/>
          <p:cNvSpPr txBox="1"/>
          <p:nvPr/>
        </p:nvSpPr>
        <p:spPr>
          <a:xfrm>
            <a:off x="640080" y="822960"/>
            <a:ext cx="10881360" cy="822960"/>
          </a:xfrm>
          <a:prstGeom prst="rect">
            <a:avLst/>
          </a:prstGeom>
          <a:noFill/>
        </p:spPr>
        <p:txBody>
          <a:bodyPr wrap="square" anchor="t" lIns="0" rIns="0" tIns="0" bIns="0">
            <a:spAutoFit/>
          </a:bodyPr>
          <a:lstStyle/>
          <a:p>
            <a:pPr algn="l">
              <a:lnSpc>
                <a:spcPct val="100000"/>
              </a:lnSpc>
              <a:spcBef>
                <a:spcPts val="0"/>
              </a:spcBef>
              <a:spcAft>
                <a:spcPts val="400"/>
              </a:spcAft>
            </a:pPr>
            <a:r>
              <a:rPr sz="2900" b="0" i="0">
                <a:solidFill>
                  <a:srgbClr val="FFFFFF"/>
                </a:solidFill>
                <a:latin typeface="Playfair Display"/>
              </a:rPr>
              <a:t>Why plenty of content still doesn't reach people</a:t>
            </a:r>
          </a:p>
        </p:txBody>
      </p:sp>
      <p:sp>
        <p:nvSpPr>
          <p:cNvPr id="6" name="Rectangle 5"/>
          <p:cNvSpPr/>
          <p:nvPr/>
        </p:nvSpPr>
        <p:spPr>
          <a:xfrm>
            <a:off x="640080" y="1481328"/>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783080"/>
            <a:ext cx="3502152" cy="1417320"/>
          </a:xfrm>
          <a:prstGeom prst="roundRect">
            <a:avLst>
              <a:gd name="adj" fmla="val 6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7" y="1947672"/>
            <a:ext cx="3136392" cy="457200"/>
          </a:xfrm>
          <a:prstGeom prst="rect">
            <a:avLst/>
          </a:prstGeom>
          <a:noFill/>
        </p:spPr>
        <p:txBody>
          <a:bodyPr wrap="square" anchor="t" lIns="0" rIns="0" tIns="0" bIns="0">
            <a:spAutoFit/>
          </a:bodyPr>
          <a:lstStyle/>
          <a:p>
            <a:pPr algn="l">
              <a:lnSpc>
                <a:spcPct val="100000"/>
              </a:lnSpc>
              <a:spcBef>
                <a:spcPts val="0"/>
              </a:spcBef>
              <a:spcAft>
                <a:spcPts val="400"/>
              </a:spcAft>
            </a:pPr>
            <a:r>
              <a:rPr sz="1700" b="0" i="0">
                <a:solidFill>
                  <a:srgbClr val="E7BBC0"/>
                </a:solidFill>
                <a:latin typeface="Playfair Display"/>
              </a:rPr>
              <a:t>01</a:t>
            </a:r>
          </a:p>
        </p:txBody>
      </p:sp>
      <p:sp>
        <p:nvSpPr>
          <p:cNvPr id="9" name="TextBox 8"/>
          <p:cNvSpPr txBox="1"/>
          <p:nvPr/>
        </p:nvSpPr>
        <p:spPr>
          <a:xfrm>
            <a:off x="1280160" y="1965960"/>
            <a:ext cx="2724912" cy="457200"/>
          </a:xfrm>
          <a:prstGeom prst="rect">
            <a:avLst/>
          </a:prstGeom>
          <a:noFill/>
        </p:spPr>
        <p:txBody>
          <a:bodyPr wrap="square" anchor="t" lIns="0" rIns="0" tIns="0" bIns="0">
            <a:spAutoFit/>
          </a:bodyPr>
          <a:lstStyle/>
          <a:p>
            <a:pPr algn="l">
              <a:lnSpc>
                <a:spcPct val="100000"/>
              </a:lnSpc>
              <a:spcBef>
                <a:spcPts val="0"/>
              </a:spcBef>
              <a:spcAft>
                <a:spcPts val="400"/>
              </a:spcAft>
            </a:pPr>
            <a:r>
              <a:rPr sz="1250" b="1" i="0">
                <a:solidFill>
                  <a:srgbClr val="FFFFFF"/>
                </a:solidFill>
                <a:latin typeface="Montserrat"/>
              </a:rPr>
              <a:t>Creation ≠ distribution</a:t>
            </a:r>
          </a:p>
        </p:txBody>
      </p:sp>
      <p:sp>
        <p:nvSpPr>
          <p:cNvPr id="10" name="TextBox 9"/>
          <p:cNvSpPr txBox="1"/>
          <p:nvPr/>
        </p:nvSpPr>
        <p:spPr>
          <a:xfrm>
            <a:off x="841247" y="2441448"/>
            <a:ext cx="3136392" cy="731520"/>
          </a:xfrm>
          <a:prstGeom prst="rect">
            <a:avLst/>
          </a:prstGeom>
          <a:noFill/>
        </p:spPr>
        <p:txBody>
          <a:bodyPr wrap="square" anchor="t" lIns="0" rIns="0" tIns="0" bIns="0">
            <a:spAutoFit/>
          </a:bodyPr>
          <a:lstStyle/>
          <a:p>
            <a:pPr algn="l">
              <a:lnSpc>
                <a:spcPct val="110000"/>
              </a:lnSpc>
              <a:spcBef>
                <a:spcPts val="0"/>
              </a:spcBef>
              <a:spcAft>
                <a:spcPts val="400"/>
              </a:spcAft>
            </a:pPr>
            <a:r>
              <a:rPr sz="980" b="0" i="0">
                <a:solidFill>
                  <a:srgbClr val="F3DDDF"/>
                </a:solidFill>
                <a:latin typeface="Montserrat"/>
              </a:rPr>
              <a:t>Effort stops at 'publish'. No system pushes each asset to new audiences.</a:t>
            </a:r>
          </a:p>
        </p:txBody>
      </p:sp>
      <p:sp>
        <p:nvSpPr>
          <p:cNvPr id="11" name="Rounded Rectangle 10"/>
          <p:cNvSpPr/>
          <p:nvPr/>
        </p:nvSpPr>
        <p:spPr>
          <a:xfrm>
            <a:off x="4306824" y="1783080"/>
            <a:ext cx="3502152" cy="1417320"/>
          </a:xfrm>
          <a:prstGeom prst="roundRect">
            <a:avLst>
              <a:gd name="adj" fmla="val 6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07992" y="1947672"/>
            <a:ext cx="3136392" cy="457200"/>
          </a:xfrm>
          <a:prstGeom prst="rect">
            <a:avLst/>
          </a:prstGeom>
          <a:noFill/>
        </p:spPr>
        <p:txBody>
          <a:bodyPr wrap="square" anchor="t" lIns="0" rIns="0" tIns="0" bIns="0">
            <a:spAutoFit/>
          </a:bodyPr>
          <a:lstStyle/>
          <a:p>
            <a:pPr algn="l">
              <a:lnSpc>
                <a:spcPct val="100000"/>
              </a:lnSpc>
              <a:spcBef>
                <a:spcPts val="0"/>
              </a:spcBef>
              <a:spcAft>
                <a:spcPts val="400"/>
              </a:spcAft>
            </a:pPr>
            <a:r>
              <a:rPr sz="1700" b="0" i="0">
                <a:solidFill>
                  <a:srgbClr val="E7BBC0"/>
                </a:solidFill>
                <a:latin typeface="Playfair Display"/>
              </a:rPr>
              <a:t>02</a:t>
            </a:r>
          </a:p>
        </p:txBody>
      </p:sp>
      <p:sp>
        <p:nvSpPr>
          <p:cNvPr id="13" name="TextBox 12"/>
          <p:cNvSpPr txBox="1"/>
          <p:nvPr/>
        </p:nvSpPr>
        <p:spPr>
          <a:xfrm>
            <a:off x="4946904" y="1965960"/>
            <a:ext cx="2724912" cy="457200"/>
          </a:xfrm>
          <a:prstGeom prst="rect">
            <a:avLst/>
          </a:prstGeom>
          <a:noFill/>
        </p:spPr>
        <p:txBody>
          <a:bodyPr wrap="square" anchor="t" lIns="0" rIns="0" tIns="0" bIns="0">
            <a:spAutoFit/>
          </a:bodyPr>
          <a:lstStyle/>
          <a:p>
            <a:pPr algn="l">
              <a:lnSpc>
                <a:spcPct val="100000"/>
              </a:lnSpc>
              <a:spcBef>
                <a:spcPts val="0"/>
              </a:spcBef>
              <a:spcAft>
                <a:spcPts val="400"/>
              </a:spcAft>
            </a:pPr>
            <a:r>
              <a:rPr sz="1250" b="1" i="0">
                <a:solidFill>
                  <a:srgbClr val="FFFFFF"/>
                </a:solidFill>
                <a:latin typeface="Montserrat"/>
              </a:rPr>
              <a:t>Organic reach collapsed</a:t>
            </a:r>
          </a:p>
        </p:txBody>
      </p:sp>
      <p:sp>
        <p:nvSpPr>
          <p:cNvPr id="14" name="TextBox 13"/>
          <p:cNvSpPr txBox="1"/>
          <p:nvPr/>
        </p:nvSpPr>
        <p:spPr>
          <a:xfrm>
            <a:off x="4507992" y="2441448"/>
            <a:ext cx="3136392" cy="731520"/>
          </a:xfrm>
          <a:prstGeom prst="rect">
            <a:avLst/>
          </a:prstGeom>
          <a:noFill/>
        </p:spPr>
        <p:txBody>
          <a:bodyPr wrap="square" anchor="t" lIns="0" rIns="0" tIns="0" bIns="0">
            <a:spAutoFit/>
          </a:bodyPr>
          <a:lstStyle/>
          <a:p>
            <a:pPr algn="l">
              <a:lnSpc>
                <a:spcPct val="110000"/>
              </a:lnSpc>
              <a:spcBef>
                <a:spcPts val="0"/>
              </a:spcBef>
              <a:spcAft>
                <a:spcPts val="400"/>
              </a:spcAft>
            </a:pPr>
            <a:r>
              <a:rPr sz="980" b="0" i="0">
                <a:solidFill>
                  <a:srgbClr val="F3DDDF"/>
                </a:solidFill>
                <a:latin typeface="Montserrat"/>
              </a:rPr>
              <a:t>FB ~1–2% of fans; IG Reels ~0.5%. The platforms throttle un-amplified posts.</a:t>
            </a:r>
          </a:p>
        </p:txBody>
      </p:sp>
      <p:sp>
        <p:nvSpPr>
          <p:cNvPr id="15" name="Rounded Rectangle 14"/>
          <p:cNvSpPr/>
          <p:nvPr/>
        </p:nvSpPr>
        <p:spPr>
          <a:xfrm>
            <a:off x="7973567" y="1783080"/>
            <a:ext cx="3502152" cy="1417320"/>
          </a:xfrm>
          <a:prstGeom prst="roundRect">
            <a:avLst>
              <a:gd name="adj" fmla="val 6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174736" y="1947672"/>
            <a:ext cx="3136392" cy="457200"/>
          </a:xfrm>
          <a:prstGeom prst="rect">
            <a:avLst/>
          </a:prstGeom>
          <a:noFill/>
        </p:spPr>
        <p:txBody>
          <a:bodyPr wrap="square" anchor="t" lIns="0" rIns="0" tIns="0" bIns="0">
            <a:spAutoFit/>
          </a:bodyPr>
          <a:lstStyle/>
          <a:p>
            <a:pPr algn="l">
              <a:lnSpc>
                <a:spcPct val="100000"/>
              </a:lnSpc>
              <a:spcBef>
                <a:spcPts val="0"/>
              </a:spcBef>
              <a:spcAft>
                <a:spcPts val="400"/>
              </a:spcAft>
            </a:pPr>
            <a:r>
              <a:rPr sz="1700" b="0" i="0">
                <a:solidFill>
                  <a:srgbClr val="E7BBC0"/>
                </a:solidFill>
                <a:latin typeface="Playfair Display"/>
              </a:rPr>
              <a:t>03</a:t>
            </a:r>
          </a:p>
        </p:txBody>
      </p:sp>
      <p:sp>
        <p:nvSpPr>
          <p:cNvPr id="17" name="TextBox 16"/>
          <p:cNvSpPr txBox="1"/>
          <p:nvPr/>
        </p:nvSpPr>
        <p:spPr>
          <a:xfrm>
            <a:off x="8613647" y="1965960"/>
            <a:ext cx="2724912" cy="457200"/>
          </a:xfrm>
          <a:prstGeom prst="rect">
            <a:avLst/>
          </a:prstGeom>
          <a:noFill/>
        </p:spPr>
        <p:txBody>
          <a:bodyPr wrap="square" anchor="t" lIns="0" rIns="0" tIns="0" bIns="0">
            <a:spAutoFit/>
          </a:bodyPr>
          <a:lstStyle/>
          <a:p>
            <a:pPr algn="l">
              <a:lnSpc>
                <a:spcPct val="100000"/>
              </a:lnSpc>
              <a:spcBef>
                <a:spcPts val="0"/>
              </a:spcBef>
              <a:spcAft>
                <a:spcPts val="400"/>
              </a:spcAft>
            </a:pPr>
            <a:r>
              <a:rPr sz="1250" b="1" i="0">
                <a:solidFill>
                  <a:srgbClr val="FFFFFF"/>
                </a:solidFill>
                <a:latin typeface="Montserrat"/>
              </a:rPr>
              <a:t>Weak hooks &amp; retention</a:t>
            </a:r>
          </a:p>
        </p:txBody>
      </p:sp>
      <p:sp>
        <p:nvSpPr>
          <p:cNvPr id="18" name="TextBox 17"/>
          <p:cNvSpPr txBox="1"/>
          <p:nvPr/>
        </p:nvSpPr>
        <p:spPr>
          <a:xfrm>
            <a:off x="8174736" y="2441448"/>
            <a:ext cx="3136392" cy="731520"/>
          </a:xfrm>
          <a:prstGeom prst="rect">
            <a:avLst/>
          </a:prstGeom>
          <a:noFill/>
        </p:spPr>
        <p:txBody>
          <a:bodyPr wrap="square" anchor="t" lIns="0" rIns="0" tIns="0" bIns="0">
            <a:spAutoFit/>
          </a:bodyPr>
          <a:lstStyle/>
          <a:p>
            <a:pPr algn="l">
              <a:lnSpc>
                <a:spcPct val="110000"/>
              </a:lnSpc>
              <a:spcBef>
                <a:spcPts val="0"/>
              </a:spcBef>
              <a:spcAft>
                <a:spcPts val="400"/>
              </a:spcAft>
            </a:pPr>
            <a:r>
              <a:rPr sz="980" b="0" i="0">
                <a:solidFill>
                  <a:srgbClr val="F3DDDF"/>
                </a:solidFill>
                <a:latin typeface="Montserrat"/>
              </a:rPr>
              <a:t>Watch-time is the #1 signal. Soft openings = low completion = no distribution.</a:t>
            </a:r>
          </a:p>
        </p:txBody>
      </p:sp>
      <p:sp>
        <p:nvSpPr>
          <p:cNvPr id="19" name="Rounded Rectangle 18"/>
          <p:cNvSpPr/>
          <p:nvPr/>
        </p:nvSpPr>
        <p:spPr>
          <a:xfrm>
            <a:off x="640080" y="3383280"/>
            <a:ext cx="3502152" cy="1417320"/>
          </a:xfrm>
          <a:prstGeom prst="roundRect">
            <a:avLst>
              <a:gd name="adj" fmla="val 6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41247" y="3547872"/>
            <a:ext cx="3136392" cy="457200"/>
          </a:xfrm>
          <a:prstGeom prst="rect">
            <a:avLst/>
          </a:prstGeom>
          <a:noFill/>
        </p:spPr>
        <p:txBody>
          <a:bodyPr wrap="square" anchor="t" lIns="0" rIns="0" tIns="0" bIns="0">
            <a:spAutoFit/>
          </a:bodyPr>
          <a:lstStyle/>
          <a:p>
            <a:pPr algn="l">
              <a:lnSpc>
                <a:spcPct val="100000"/>
              </a:lnSpc>
              <a:spcBef>
                <a:spcPts val="0"/>
              </a:spcBef>
              <a:spcAft>
                <a:spcPts val="400"/>
              </a:spcAft>
            </a:pPr>
            <a:r>
              <a:rPr sz="1700" b="0" i="0">
                <a:solidFill>
                  <a:srgbClr val="E7BBC0"/>
                </a:solidFill>
                <a:latin typeface="Playfair Display"/>
              </a:rPr>
              <a:t>04</a:t>
            </a:r>
          </a:p>
        </p:txBody>
      </p:sp>
      <p:sp>
        <p:nvSpPr>
          <p:cNvPr id="21" name="TextBox 20"/>
          <p:cNvSpPr txBox="1"/>
          <p:nvPr/>
        </p:nvSpPr>
        <p:spPr>
          <a:xfrm>
            <a:off x="1280160" y="3566160"/>
            <a:ext cx="2724912" cy="457200"/>
          </a:xfrm>
          <a:prstGeom prst="rect">
            <a:avLst/>
          </a:prstGeom>
          <a:noFill/>
        </p:spPr>
        <p:txBody>
          <a:bodyPr wrap="square" anchor="t" lIns="0" rIns="0" tIns="0" bIns="0">
            <a:spAutoFit/>
          </a:bodyPr>
          <a:lstStyle/>
          <a:p>
            <a:pPr algn="l">
              <a:lnSpc>
                <a:spcPct val="100000"/>
              </a:lnSpc>
              <a:spcBef>
                <a:spcPts val="0"/>
              </a:spcBef>
              <a:spcAft>
                <a:spcPts val="400"/>
              </a:spcAft>
            </a:pPr>
            <a:r>
              <a:rPr sz="1250" b="1" i="0">
                <a:solidFill>
                  <a:srgbClr val="FFFFFF"/>
                </a:solidFill>
                <a:latin typeface="Montserrat"/>
              </a:rPr>
              <a:t>No creator collaborations</a:t>
            </a:r>
          </a:p>
        </p:txBody>
      </p:sp>
      <p:sp>
        <p:nvSpPr>
          <p:cNvPr id="22" name="TextBox 21"/>
          <p:cNvSpPr txBox="1"/>
          <p:nvPr/>
        </p:nvSpPr>
        <p:spPr>
          <a:xfrm>
            <a:off x="841247" y="4041648"/>
            <a:ext cx="3136392" cy="731520"/>
          </a:xfrm>
          <a:prstGeom prst="rect">
            <a:avLst/>
          </a:prstGeom>
          <a:noFill/>
        </p:spPr>
        <p:txBody>
          <a:bodyPr wrap="square" anchor="t" lIns="0" rIns="0" tIns="0" bIns="0">
            <a:spAutoFit/>
          </a:bodyPr>
          <a:lstStyle/>
          <a:p>
            <a:pPr algn="l">
              <a:lnSpc>
                <a:spcPct val="110000"/>
              </a:lnSpc>
              <a:spcBef>
                <a:spcPts val="0"/>
              </a:spcBef>
              <a:spcAft>
                <a:spcPts val="400"/>
              </a:spcAft>
            </a:pPr>
            <a:r>
              <a:rPr sz="980" b="0" i="0">
                <a:solidFill>
                  <a:srgbClr val="F3DDDF"/>
                </a:solidFill>
                <a:latin typeface="Montserrat"/>
              </a:rPr>
              <a:t>Zero borrowed audiences. Growth is capped at the brand's own small reach.</a:t>
            </a:r>
          </a:p>
        </p:txBody>
      </p:sp>
      <p:sp>
        <p:nvSpPr>
          <p:cNvPr id="23" name="Rounded Rectangle 22"/>
          <p:cNvSpPr/>
          <p:nvPr/>
        </p:nvSpPr>
        <p:spPr>
          <a:xfrm>
            <a:off x="4306824" y="3383280"/>
            <a:ext cx="3502152" cy="1417320"/>
          </a:xfrm>
          <a:prstGeom prst="roundRect">
            <a:avLst>
              <a:gd name="adj" fmla="val 6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507992" y="3547872"/>
            <a:ext cx="3136392" cy="457200"/>
          </a:xfrm>
          <a:prstGeom prst="rect">
            <a:avLst/>
          </a:prstGeom>
          <a:noFill/>
        </p:spPr>
        <p:txBody>
          <a:bodyPr wrap="square" anchor="t" lIns="0" rIns="0" tIns="0" bIns="0">
            <a:spAutoFit/>
          </a:bodyPr>
          <a:lstStyle/>
          <a:p>
            <a:pPr algn="l">
              <a:lnSpc>
                <a:spcPct val="100000"/>
              </a:lnSpc>
              <a:spcBef>
                <a:spcPts val="0"/>
              </a:spcBef>
              <a:spcAft>
                <a:spcPts val="400"/>
              </a:spcAft>
            </a:pPr>
            <a:r>
              <a:rPr sz="1700" b="0" i="0">
                <a:solidFill>
                  <a:srgbClr val="E7BBC0"/>
                </a:solidFill>
                <a:latin typeface="Playfair Display"/>
              </a:rPr>
              <a:t>05</a:t>
            </a:r>
          </a:p>
        </p:txBody>
      </p:sp>
      <p:sp>
        <p:nvSpPr>
          <p:cNvPr id="25" name="TextBox 24"/>
          <p:cNvSpPr txBox="1"/>
          <p:nvPr/>
        </p:nvSpPr>
        <p:spPr>
          <a:xfrm>
            <a:off x="4946904" y="3566160"/>
            <a:ext cx="2724912" cy="457200"/>
          </a:xfrm>
          <a:prstGeom prst="rect">
            <a:avLst/>
          </a:prstGeom>
          <a:noFill/>
        </p:spPr>
        <p:txBody>
          <a:bodyPr wrap="square" anchor="t" lIns="0" rIns="0" tIns="0" bIns="0">
            <a:spAutoFit/>
          </a:bodyPr>
          <a:lstStyle/>
          <a:p>
            <a:pPr algn="l">
              <a:lnSpc>
                <a:spcPct val="100000"/>
              </a:lnSpc>
              <a:spcBef>
                <a:spcPts val="0"/>
              </a:spcBef>
              <a:spcAft>
                <a:spcPts val="400"/>
              </a:spcAft>
            </a:pPr>
            <a:r>
              <a:rPr sz="1250" b="1" i="0">
                <a:solidFill>
                  <a:srgbClr val="FFFFFF"/>
                </a:solidFill>
                <a:latin typeface="Montserrat"/>
              </a:rPr>
              <a:t>No sharing behaviour</a:t>
            </a:r>
          </a:p>
        </p:txBody>
      </p:sp>
      <p:sp>
        <p:nvSpPr>
          <p:cNvPr id="26" name="TextBox 25"/>
          <p:cNvSpPr txBox="1"/>
          <p:nvPr/>
        </p:nvSpPr>
        <p:spPr>
          <a:xfrm>
            <a:off x="4507992" y="4041648"/>
            <a:ext cx="3136392" cy="731520"/>
          </a:xfrm>
          <a:prstGeom prst="rect">
            <a:avLst/>
          </a:prstGeom>
          <a:noFill/>
        </p:spPr>
        <p:txBody>
          <a:bodyPr wrap="square" anchor="t" lIns="0" rIns="0" tIns="0" bIns="0">
            <a:spAutoFit/>
          </a:bodyPr>
          <a:lstStyle/>
          <a:p>
            <a:pPr algn="l">
              <a:lnSpc>
                <a:spcPct val="110000"/>
              </a:lnSpc>
              <a:spcBef>
                <a:spcPts val="0"/>
              </a:spcBef>
              <a:spcAft>
                <a:spcPts val="400"/>
              </a:spcAft>
            </a:pPr>
            <a:r>
              <a:rPr sz="980" b="0" i="0">
                <a:solidFill>
                  <a:srgbClr val="F3DDDF"/>
                </a:solidFill>
                <a:latin typeface="Montserrat"/>
              </a:rPr>
              <a:t>Content informs but isn't engineered to be saved or sent — so it can't travel.</a:t>
            </a:r>
          </a:p>
        </p:txBody>
      </p:sp>
      <p:sp>
        <p:nvSpPr>
          <p:cNvPr id="27" name="Rounded Rectangle 26"/>
          <p:cNvSpPr/>
          <p:nvPr/>
        </p:nvSpPr>
        <p:spPr>
          <a:xfrm>
            <a:off x="7973567" y="3383280"/>
            <a:ext cx="3502152" cy="1417320"/>
          </a:xfrm>
          <a:prstGeom prst="roundRect">
            <a:avLst>
              <a:gd name="adj" fmla="val 6000"/>
            </a:avLst>
          </a:prstGeom>
          <a:solidFill>
            <a:srgbClr val="5C3A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8174736" y="3547872"/>
            <a:ext cx="3136392" cy="457200"/>
          </a:xfrm>
          <a:prstGeom prst="rect">
            <a:avLst/>
          </a:prstGeom>
          <a:noFill/>
        </p:spPr>
        <p:txBody>
          <a:bodyPr wrap="square" anchor="t" lIns="0" rIns="0" tIns="0" bIns="0">
            <a:spAutoFit/>
          </a:bodyPr>
          <a:lstStyle/>
          <a:p>
            <a:pPr algn="l">
              <a:lnSpc>
                <a:spcPct val="100000"/>
              </a:lnSpc>
              <a:spcBef>
                <a:spcPts val="0"/>
              </a:spcBef>
              <a:spcAft>
                <a:spcPts val="400"/>
              </a:spcAft>
            </a:pPr>
            <a:r>
              <a:rPr sz="1700" b="0" i="0">
                <a:solidFill>
                  <a:srgbClr val="E7BBC0"/>
                </a:solidFill>
                <a:latin typeface="Playfair Display"/>
              </a:rPr>
              <a:t>06</a:t>
            </a:r>
          </a:p>
        </p:txBody>
      </p:sp>
      <p:sp>
        <p:nvSpPr>
          <p:cNvPr id="29" name="TextBox 28"/>
          <p:cNvSpPr txBox="1"/>
          <p:nvPr/>
        </p:nvSpPr>
        <p:spPr>
          <a:xfrm>
            <a:off x="8613647" y="3566160"/>
            <a:ext cx="2724912" cy="457200"/>
          </a:xfrm>
          <a:prstGeom prst="rect">
            <a:avLst/>
          </a:prstGeom>
          <a:noFill/>
        </p:spPr>
        <p:txBody>
          <a:bodyPr wrap="square" anchor="t" lIns="0" rIns="0" tIns="0" bIns="0">
            <a:spAutoFit/>
          </a:bodyPr>
          <a:lstStyle/>
          <a:p>
            <a:pPr algn="l">
              <a:lnSpc>
                <a:spcPct val="100000"/>
              </a:lnSpc>
              <a:spcBef>
                <a:spcPts val="0"/>
              </a:spcBef>
              <a:spcAft>
                <a:spcPts val="400"/>
              </a:spcAft>
            </a:pPr>
            <a:r>
              <a:rPr sz="1250" b="1" i="0">
                <a:solidFill>
                  <a:srgbClr val="FFFFFF"/>
                </a:solidFill>
                <a:latin typeface="Montserrat"/>
              </a:rPr>
              <a:t>No community flywheel</a:t>
            </a:r>
          </a:p>
        </p:txBody>
      </p:sp>
      <p:sp>
        <p:nvSpPr>
          <p:cNvPr id="30" name="TextBox 29"/>
          <p:cNvSpPr txBox="1"/>
          <p:nvPr/>
        </p:nvSpPr>
        <p:spPr>
          <a:xfrm>
            <a:off x="8174736" y="4041648"/>
            <a:ext cx="3136392" cy="731520"/>
          </a:xfrm>
          <a:prstGeom prst="rect">
            <a:avLst/>
          </a:prstGeom>
          <a:noFill/>
        </p:spPr>
        <p:txBody>
          <a:bodyPr wrap="square" anchor="t" lIns="0" rIns="0" tIns="0" bIns="0">
            <a:spAutoFit/>
          </a:bodyPr>
          <a:lstStyle/>
          <a:p>
            <a:pPr algn="l">
              <a:lnSpc>
                <a:spcPct val="110000"/>
              </a:lnSpc>
              <a:spcBef>
                <a:spcPts val="0"/>
              </a:spcBef>
              <a:spcAft>
                <a:spcPts val="400"/>
              </a:spcAft>
            </a:pPr>
            <a:r>
              <a:rPr sz="980" b="0" i="0">
                <a:solidFill>
                  <a:srgbClr val="F3DDDF"/>
                </a:solidFill>
                <a:latin typeface="Montserrat"/>
              </a:rPr>
              <a:t>No group/ritual that turns followers into an active, self-amplifying audience.</a:t>
            </a:r>
          </a:p>
        </p:txBody>
      </p:sp>
      <p:sp>
        <p:nvSpPr>
          <p:cNvPr id="31" name="Rounded Rectangle 30"/>
          <p:cNvSpPr/>
          <p:nvPr/>
        </p:nvSpPr>
        <p:spPr>
          <a:xfrm>
            <a:off x="640080" y="4892040"/>
            <a:ext cx="10881360" cy="1188720"/>
          </a:xfrm>
          <a:prstGeom prst="roundRect">
            <a:avLst>
              <a:gd name="adj" fmla="val 4000"/>
            </a:avLst>
          </a:prstGeom>
          <a:solidFill>
            <a:srgbClr val="B76E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914400" y="5029200"/>
            <a:ext cx="10332720" cy="960120"/>
          </a:xfrm>
          <a:prstGeom prst="rect">
            <a:avLst/>
          </a:prstGeom>
          <a:noFill/>
        </p:spPr>
        <p:txBody>
          <a:bodyPr wrap="square" anchor="t" lIns="0" rIns="0" tIns="0" bIns="0">
            <a:spAutoFit/>
          </a:bodyPr>
          <a:lstStyle/>
          <a:p>
            <a:pPr algn="l">
              <a:lnSpc>
                <a:spcPct val="120000"/>
              </a:lnSpc>
              <a:spcBef>
                <a:spcPts val="0"/>
              </a:spcBef>
              <a:spcAft>
                <a:spcPts val="300"/>
              </a:spcAft>
            </a:pPr>
            <a:r>
              <a:rPr sz="1300" b="1" i="0">
                <a:solidFill>
                  <a:srgbClr val="FFFFFF"/>
                </a:solidFill>
                <a:latin typeface="Montserrat"/>
              </a:rPr>
              <a:t>The compounding effect:  </a:t>
            </a:r>
            <a:r>
              <a:rPr sz="1300" b="0" i="0">
                <a:solidFill>
                  <a:srgbClr val="FFFFFF"/>
                </a:solidFill>
                <a:latin typeface="Montserrat"/>
              </a:rPr>
              <a:t>weak hooks → low watch-time → little distribution → no shares → no new audience → small base → low reach. </a:t>
            </a:r>
          </a:p>
          <a:p>
            <a:pPr algn="l">
              <a:lnSpc>
                <a:spcPct val="120000"/>
              </a:lnSpc>
              <a:spcBef>
                <a:spcPts val="0"/>
              </a:spcBef>
              <a:spcAft>
                <a:spcPts val="300"/>
              </a:spcAft>
            </a:pPr>
            <a:r>
              <a:rPr sz="1400" b="0" i="1">
                <a:solidFill>
                  <a:srgbClr val="FFFFFF"/>
                </a:solidFill>
                <a:latin typeface="Playfair Display"/>
              </a:rPr>
              <a:t>Adding more content into a broken loop just produces more invisible content.</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6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502920"/>
            <a:ext cx="10881360" cy="274320"/>
          </a:xfrm>
          <a:prstGeom prst="rect">
            <a:avLst/>
          </a:prstGeom>
          <a:noFill/>
        </p:spPr>
        <p:txBody>
          <a:bodyPr wrap="square" anchor="t" lIns="0" rIns="0" tIns="0" bIns="0">
            <a:spAutoFit/>
          </a:bodyPr>
          <a:lstStyle/>
          <a:p>
            <a:pPr algn="l">
              <a:lnSpc>
                <a:spcPct val="100000"/>
              </a:lnSpc>
              <a:spcBef>
                <a:spcPts val="0"/>
              </a:spcBef>
              <a:spcAft>
                <a:spcPts val="400"/>
              </a:spcAft>
            </a:pPr>
            <a:r>
              <a:rPr sz="1100" b="1" i="0" spc="250">
                <a:solidFill>
                  <a:srgbClr val="B76E79"/>
                </a:solidFill>
                <a:latin typeface="Montserrat"/>
              </a:rPr>
              <a:t>AUDIENCE ANALYSIS</a:t>
            </a:r>
          </a:p>
        </p:txBody>
      </p:sp>
      <p:sp>
        <p:nvSpPr>
          <p:cNvPr id="4" name="TextBox 3"/>
          <p:cNvSpPr txBox="1"/>
          <p:nvPr/>
        </p:nvSpPr>
        <p:spPr>
          <a:xfrm>
            <a:off x="640080" y="813816"/>
            <a:ext cx="10881360" cy="914400"/>
          </a:xfrm>
          <a:prstGeom prst="rect">
            <a:avLst/>
          </a:prstGeom>
          <a:noFill/>
        </p:spPr>
        <p:txBody>
          <a:bodyPr wrap="square" anchor="t" lIns="0" rIns="0" tIns="0" bIns="0">
            <a:spAutoFit/>
          </a:bodyPr>
          <a:lstStyle/>
          <a:p>
            <a:pPr algn="l">
              <a:lnSpc>
                <a:spcPct val="100000"/>
              </a:lnSpc>
              <a:spcBef>
                <a:spcPts val="0"/>
              </a:spcBef>
              <a:spcAft>
                <a:spcPts val="400"/>
              </a:spcAft>
            </a:pPr>
            <a:r>
              <a:rPr sz="3000" b="0" i="0">
                <a:solidFill>
                  <a:srgbClr val="4A2C3A"/>
                </a:solidFill>
                <a:latin typeface="Playfair Display"/>
              </a:rPr>
              <a:t>Who we grow — and what they want</a:t>
            </a:r>
          </a:p>
        </p:txBody>
      </p:sp>
      <p:sp>
        <p:nvSpPr>
          <p:cNvPr id="5" name="Rectangle 4"/>
          <p:cNvSpPr/>
          <p:nvPr/>
        </p:nvSpPr>
        <p:spPr>
          <a:xfrm>
            <a:off x="640080" y="777240"/>
            <a:ext cx="502920" cy="20116"/>
          </a:xfrm>
          <a:prstGeom prst="rect">
            <a:avLst/>
          </a:prstGeom>
          <a:solidFill>
            <a:srgbClr val="C9A3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640080" y="1737360"/>
          <a:ext cx="10972797" cy="3383275"/>
        </p:xfrm>
        <a:graphic>
          <a:graphicData uri="http://schemas.openxmlformats.org/drawingml/2006/table">
            <a:tbl>
              <a:tblPr>
                <a:tableStyleId>{5C22544A-7EE6-4342-B048-85BDC9FD1C3A}</a:tableStyleId>
              </a:tblPr>
              <a:tblGrid>
                <a:gridCol w="1828800"/>
                <a:gridCol w="2474258"/>
                <a:gridCol w="2259105"/>
                <a:gridCol w="2689411"/>
                <a:gridCol w="1721223"/>
              </a:tblGrid>
              <a:tr h="483325">
                <a:tc>
                  <a:txBody>
                    <a:bodyPr wrap="square"/>
                    <a:lstStyle/>
                    <a:p>
                      <a:pPr algn="l"/>
                      <a:r>
                        <a:rPr sz="1000" b="1">
                          <a:solidFill>
                            <a:srgbClr val="FFFFFF"/>
                          </a:solidFill>
                          <a:latin typeface="Montserrat"/>
                        </a:rPr>
                        <a:t>Segment</a:t>
                      </a:r>
                    </a:p>
                  </a:txBody>
                  <a:tcPr marL="91440" marR="73152" marT="36576" marB="36576" anchor="ctr">
                    <a:solidFill>
                      <a:srgbClr val="4A2C3A"/>
                    </a:solidFill>
                  </a:tcPr>
                </a:tc>
                <a:tc>
                  <a:txBody>
                    <a:bodyPr wrap="square"/>
                    <a:lstStyle/>
                    <a:p>
                      <a:pPr algn="ctr"/>
                      <a:r>
                        <a:rPr sz="1000" b="1">
                          <a:solidFill>
                            <a:srgbClr val="FFFFFF"/>
                          </a:solidFill>
                          <a:latin typeface="Montserrat"/>
                        </a:rPr>
                        <a:t>Core motivation</a:t>
                      </a:r>
                    </a:p>
                  </a:txBody>
                  <a:tcPr marL="91440" marR="73152" marT="36576" marB="36576" anchor="ctr">
                    <a:solidFill>
                      <a:srgbClr val="4A2C3A"/>
                    </a:solidFill>
                  </a:tcPr>
                </a:tc>
                <a:tc>
                  <a:txBody>
                    <a:bodyPr wrap="square"/>
                    <a:lstStyle/>
                    <a:p>
                      <a:pPr algn="ctr"/>
                      <a:r>
                        <a:rPr sz="1000" b="1">
                          <a:solidFill>
                            <a:srgbClr val="FFFFFF"/>
                          </a:solidFill>
                          <a:latin typeface="Montserrat"/>
                        </a:rPr>
                        <a:t>Pain point</a:t>
                      </a:r>
                    </a:p>
                  </a:txBody>
                  <a:tcPr marL="91440" marR="73152" marT="36576" marB="36576" anchor="ctr">
                    <a:solidFill>
                      <a:srgbClr val="4A2C3A"/>
                    </a:solidFill>
                  </a:tcPr>
                </a:tc>
                <a:tc>
                  <a:txBody>
                    <a:bodyPr wrap="square"/>
                    <a:lstStyle/>
                    <a:p>
                      <a:pPr algn="ctr"/>
                      <a:r>
                        <a:rPr sz="1000" b="1">
                          <a:solidFill>
                            <a:srgbClr val="FFFFFF"/>
                          </a:solidFill>
                          <a:latin typeface="Montserrat"/>
                        </a:rPr>
                        <a:t>Content they want</a:t>
                      </a:r>
                    </a:p>
                  </a:txBody>
                  <a:tcPr marL="91440" marR="73152" marT="36576" marB="36576" anchor="ctr">
                    <a:solidFill>
                      <a:srgbClr val="4A2C3A"/>
                    </a:solidFill>
                  </a:tcPr>
                </a:tc>
                <a:tc>
                  <a:txBody>
                    <a:bodyPr wrap="square"/>
                    <a:lstStyle/>
                    <a:p>
                      <a:pPr algn="ctr"/>
                      <a:r>
                        <a:rPr sz="1000" b="1">
                          <a:solidFill>
                            <a:srgbClr val="FFFFFF"/>
                          </a:solidFill>
                          <a:latin typeface="Montserrat"/>
                        </a:rPr>
                        <a:t>Lead platform</a:t>
                      </a:r>
                    </a:p>
                  </a:txBody>
                  <a:tcPr marL="91440" marR="73152" marT="36576" marB="36576" anchor="ctr">
                    <a:solidFill>
                      <a:srgbClr val="4A2C3A"/>
                    </a:solidFill>
                  </a:tcPr>
                </a:tc>
              </a:tr>
              <a:tr h="483325">
                <a:tc>
                  <a:txBody>
                    <a:bodyPr wrap="square"/>
                    <a:lstStyle/>
                    <a:p>
                      <a:pPr algn="l"/>
                      <a:r>
                        <a:rPr sz="1000" b="0">
                          <a:solidFill>
                            <a:srgbClr val="2B2228"/>
                          </a:solidFill>
                          <a:latin typeface="Montserrat"/>
                        </a:rPr>
                        <a:t>Women 18–24</a:t>
                      </a:r>
                    </a:p>
                  </a:txBody>
                  <a:tcPr marL="91440" marR="73152" marT="36576" marB="36576" anchor="ctr">
                    <a:solidFill>
                      <a:srgbClr val="FBF6F1"/>
                    </a:solidFill>
                  </a:tcPr>
                </a:tc>
                <a:tc>
                  <a:txBody>
                    <a:bodyPr wrap="square"/>
                    <a:lstStyle/>
                    <a:p>
                      <a:pPr algn="ctr"/>
                      <a:r>
                        <a:rPr sz="1000" b="0">
                          <a:solidFill>
                            <a:srgbClr val="2B2228"/>
                          </a:solidFill>
                          <a:latin typeface="Montserrat"/>
                        </a:rPr>
                        <a:t>Look good, fit in, save money</a:t>
                      </a:r>
                    </a:p>
                  </a:txBody>
                  <a:tcPr marL="91440" marR="73152" marT="36576" marB="36576" anchor="ctr">
                    <a:solidFill>
                      <a:srgbClr val="FBF6F1"/>
                    </a:solidFill>
                  </a:tcPr>
                </a:tc>
                <a:tc>
                  <a:txBody>
                    <a:bodyPr wrap="square"/>
                    <a:lstStyle/>
                    <a:p>
                      <a:pPr algn="ctr"/>
                      <a:r>
                        <a:rPr sz="1000" b="0">
                          <a:solidFill>
                            <a:srgbClr val="2B2228"/>
                          </a:solidFill>
                          <a:latin typeface="Montserrat"/>
                        </a:rPr>
                        <a:t>Acne, overwhelm, budget</a:t>
                      </a:r>
                    </a:p>
                  </a:txBody>
                  <a:tcPr marL="91440" marR="73152" marT="36576" marB="36576" anchor="ctr">
                    <a:solidFill>
                      <a:srgbClr val="FBF6F1"/>
                    </a:solidFill>
                  </a:tcPr>
                </a:tc>
                <a:tc>
                  <a:txBody>
                    <a:bodyPr wrap="square"/>
                    <a:lstStyle/>
                    <a:p>
                      <a:pPr algn="ctr"/>
                      <a:r>
                        <a:rPr sz="1000" b="0">
                          <a:solidFill>
                            <a:srgbClr val="2B2228"/>
                          </a:solidFill>
                          <a:latin typeface="Montserrat"/>
                        </a:rPr>
                        <a:t>Trends, dupes, myth-busting</a:t>
                      </a:r>
                    </a:p>
                  </a:txBody>
                  <a:tcPr marL="91440" marR="73152" marT="36576" marB="36576" anchor="ctr">
                    <a:solidFill>
                      <a:srgbClr val="FBF6F1"/>
                    </a:solidFill>
                  </a:tcPr>
                </a:tc>
                <a:tc>
                  <a:txBody>
                    <a:bodyPr wrap="square"/>
                    <a:lstStyle/>
                    <a:p>
                      <a:pPr algn="ctr"/>
                      <a:r>
                        <a:rPr sz="1000" b="0">
                          <a:solidFill>
                            <a:srgbClr val="2B2228"/>
                          </a:solidFill>
                          <a:latin typeface="Montserrat"/>
                        </a:rPr>
                        <a:t>TikTok</a:t>
                      </a:r>
                    </a:p>
                  </a:txBody>
                  <a:tcPr marL="91440" marR="73152" marT="36576" marB="36576" anchor="ctr">
                    <a:solidFill>
                      <a:srgbClr val="FBF6F1"/>
                    </a:solidFill>
                  </a:tcPr>
                </a:tc>
              </a:tr>
              <a:tr h="483325">
                <a:tc>
                  <a:txBody>
                    <a:bodyPr wrap="square"/>
                    <a:lstStyle/>
                    <a:p>
                      <a:pPr algn="l"/>
                      <a:r>
                        <a:rPr sz="1000" b="0">
                          <a:solidFill>
                            <a:srgbClr val="2B2228"/>
                          </a:solidFill>
                          <a:latin typeface="Montserrat"/>
                        </a:rPr>
                        <a:t>Women 25–34</a:t>
                      </a:r>
                    </a:p>
                  </a:txBody>
                  <a:tcPr marL="91440" marR="73152" marT="36576" marB="36576" anchor="ctr">
                    <a:solidFill>
                      <a:srgbClr val="FFFFFF"/>
                    </a:solidFill>
                  </a:tcPr>
                </a:tc>
                <a:tc>
                  <a:txBody>
                    <a:bodyPr wrap="square"/>
                    <a:lstStyle/>
                    <a:p>
                      <a:pPr algn="ctr"/>
                      <a:r>
                        <a:rPr sz="1000" b="0">
                          <a:solidFill>
                            <a:srgbClr val="2B2228"/>
                          </a:solidFill>
                          <a:latin typeface="Montserrat"/>
                        </a:rPr>
                        <a:t>Prevent ageing, smart routines</a:t>
                      </a:r>
                    </a:p>
                  </a:txBody>
                  <a:tcPr marL="91440" marR="73152" marT="36576" marB="36576" anchor="ctr">
                    <a:solidFill>
                      <a:srgbClr val="FFFFFF"/>
                    </a:solidFill>
                  </a:tcPr>
                </a:tc>
                <a:tc>
                  <a:txBody>
                    <a:bodyPr wrap="square"/>
                    <a:lstStyle/>
                    <a:p>
                      <a:pPr algn="ctr"/>
                      <a:r>
                        <a:rPr sz="1000" b="0">
                          <a:solidFill>
                            <a:srgbClr val="2B2228"/>
                          </a:solidFill>
                          <a:latin typeface="Montserrat"/>
                        </a:rPr>
                        <a:t>Conflicting advice, time</a:t>
                      </a:r>
                    </a:p>
                  </a:txBody>
                  <a:tcPr marL="91440" marR="73152" marT="36576" marB="36576" anchor="ctr">
                    <a:solidFill>
                      <a:srgbClr val="FFFFFF"/>
                    </a:solidFill>
                  </a:tcPr>
                </a:tc>
                <a:tc>
                  <a:txBody>
                    <a:bodyPr wrap="square"/>
                    <a:lstStyle/>
                    <a:p>
                      <a:pPr algn="ctr"/>
                      <a:r>
                        <a:rPr sz="1000" b="0">
                          <a:solidFill>
                            <a:srgbClr val="2B2228"/>
                          </a:solidFill>
                          <a:latin typeface="Montserrat"/>
                        </a:rPr>
                        <a:t>Routines, ingredient science</a:t>
                      </a:r>
                    </a:p>
                  </a:txBody>
                  <a:tcPr marL="91440" marR="73152" marT="36576" marB="36576" anchor="ctr">
                    <a:solidFill>
                      <a:srgbClr val="FFFFFF"/>
                    </a:solidFill>
                  </a:tcPr>
                </a:tc>
                <a:tc>
                  <a:txBody>
                    <a:bodyPr wrap="square"/>
                    <a:lstStyle/>
                    <a:p>
                      <a:pPr algn="ctr"/>
                      <a:r>
                        <a:rPr sz="1000" b="0">
                          <a:solidFill>
                            <a:srgbClr val="2B2228"/>
                          </a:solidFill>
                          <a:latin typeface="Montserrat"/>
                        </a:rPr>
                        <a:t>IG / TikTok</a:t>
                      </a:r>
                    </a:p>
                  </a:txBody>
                  <a:tcPr marL="91440" marR="73152" marT="36576" marB="36576" anchor="ctr">
                    <a:solidFill>
                      <a:srgbClr val="FFFFFF"/>
                    </a:solidFill>
                  </a:tcPr>
                </a:tc>
              </a:tr>
              <a:tr h="483325">
                <a:tc>
                  <a:txBody>
                    <a:bodyPr wrap="square"/>
                    <a:lstStyle/>
                    <a:p>
                      <a:pPr algn="l"/>
                      <a:r>
                        <a:rPr sz="1000" b="0">
                          <a:solidFill>
                            <a:srgbClr val="2B2228"/>
                          </a:solidFill>
                          <a:latin typeface="Montserrat"/>
                        </a:rPr>
                        <a:t>Women 35–50</a:t>
                      </a:r>
                    </a:p>
                  </a:txBody>
                  <a:tcPr marL="91440" marR="73152" marT="36576" marB="36576" anchor="ctr">
                    <a:solidFill>
                      <a:srgbClr val="FBF6F1"/>
                    </a:solidFill>
                  </a:tcPr>
                </a:tc>
                <a:tc>
                  <a:txBody>
                    <a:bodyPr wrap="square"/>
                    <a:lstStyle/>
                    <a:p>
                      <a:pPr algn="ctr"/>
                      <a:r>
                        <a:rPr sz="1000" b="0">
                          <a:solidFill>
                            <a:srgbClr val="2B2228"/>
                          </a:solidFill>
                          <a:latin typeface="Montserrat"/>
                        </a:rPr>
                        <a:t>Visible results, trusted expert</a:t>
                      </a:r>
                    </a:p>
                  </a:txBody>
                  <a:tcPr marL="91440" marR="73152" marT="36576" marB="36576" anchor="ctr">
                    <a:solidFill>
                      <a:srgbClr val="FBF6F1"/>
                    </a:solidFill>
                  </a:tcPr>
                </a:tc>
                <a:tc>
                  <a:txBody>
                    <a:bodyPr wrap="square"/>
                    <a:lstStyle/>
                    <a:p>
                      <a:pPr algn="ctr"/>
                      <a:r>
                        <a:rPr sz="1000" b="0">
                          <a:solidFill>
                            <a:srgbClr val="2B2228"/>
                          </a:solidFill>
                          <a:latin typeface="Montserrat"/>
                        </a:rPr>
                        <a:t>Skepticism, wasted spend</a:t>
                      </a:r>
                    </a:p>
                  </a:txBody>
                  <a:tcPr marL="91440" marR="73152" marT="36576" marB="36576" anchor="ctr">
                    <a:solidFill>
                      <a:srgbClr val="FBF6F1"/>
                    </a:solidFill>
                  </a:tcPr>
                </a:tc>
                <a:tc>
                  <a:txBody>
                    <a:bodyPr wrap="square"/>
                    <a:lstStyle/>
                    <a:p>
                      <a:pPr algn="ctr"/>
                      <a:r>
                        <a:rPr sz="1000" b="0">
                          <a:solidFill>
                            <a:srgbClr val="2B2228"/>
                          </a:solidFill>
                          <a:latin typeface="Montserrat"/>
                        </a:rPr>
                        <a:t>Before/after, expert proof</a:t>
                      </a:r>
                    </a:p>
                  </a:txBody>
                  <a:tcPr marL="91440" marR="73152" marT="36576" marB="36576" anchor="ctr">
                    <a:solidFill>
                      <a:srgbClr val="FBF6F1"/>
                    </a:solidFill>
                  </a:tcPr>
                </a:tc>
                <a:tc>
                  <a:txBody>
                    <a:bodyPr wrap="square"/>
                    <a:lstStyle/>
                    <a:p>
                      <a:pPr algn="ctr"/>
                      <a:r>
                        <a:rPr sz="1000" b="0">
                          <a:solidFill>
                            <a:srgbClr val="2B2228"/>
                          </a:solidFill>
                          <a:latin typeface="Montserrat"/>
                        </a:rPr>
                        <a:t>Facebook / IG</a:t>
                      </a:r>
                    </a:p>
                  </a:txBody>
                  <a:tcPr marL="91440" marR="73152" marT="36576" marB="36576" anchor="ctr">
                    <a:solidFill>
                      <a:srgbClr val="FBF6F1"/>
                    </a:solidFill>
                  </a:tcPr>
                </a:tc>
              </a:tr>
              <a:tr h="483325">
                <a:tc>
                  <a:txBody>
                    <a:bodyPr wrap="square"/>
                    <a:lstStyle/>
                    <a:p>
                      <a:pPr algn="l"/>
                      <a:r>
                        <a:rPr sz="1000" b="0">
                          <a:solidFill>
                            <a:srgbClr val="2B2228"/>
                          </a:solidFill>
                          <a:latin typeface="Montserrat"/>
                        </a:rPr>
                        <a:t>Beauty enthusiasts</a:t>
                      </a:r>
                    </a:p>
                  </a:txBody>
                  <a:tcPr marL="91440" marR="73152" marT="36576" marB="36576" anchor="ctr">
                    <a:solidFill>
                      <a:srgbClr val="FFFFFF"/>
                    </a:solidFill>
                  </a:tcPr>
                </a:tc>
                <a:tc>
                  <a:txBody>
                    <a:bodyPr wrap="square"/>
                    <a:lstStyle/>
                    <a:p>
                      <a:pPr algn="ctr"/>
                      <a:r>
                        <a:rPr sz="1000" b="0">
                          <a:solidFill>
                            <a:srgbClr val="2B2228"/>
                          </a:solidFill>
                          <a:latin typeface="Montserrat"/>
                        </a:rPr>
                        <a:t>Discovery, status, sharing</a:t>
                      </a:r>
                    </a:p>
                  </a:txBody>
                  <a:tcPr marL="91440" marR="73152" marT="36576" marB="36576" anchor="ctr">
                    <a:solidFill>
                      <a:srgbClr val="FFFFFF"/>
                    </a:solidFill>
                  </a:tcPr>
                </a:tc>
                <a:tc>
                  <a:txBody>
                    <a:bodyPr wrap="square"/>
                    <a:lstStyle/>
                    <a:p>
                      <a:pPr algn="ctr"/>
                      <a:r>
                        <a:rPr sz="1000" b="0">
                          <a:solidFill>
                            <a:srgbClr val="2B2228"/>
                          </a:solidFill>
                          <a:latin typeface="Montserrat"/>
                        </a:rPr>
                        <a:t>FOMO, dupe fatigue</a:t>
                      </a:r>
                    </a:p>
                  </a:txBody>
                  <a:tcPr marL="91440" marR="73152" marT="36576" marB="36576" anchor="ctr">
                    <a:solidFill>
                      <a:srgbClr val="FFFFFF"/>
                    </a:solidFill>
                  </a:tcPr>
                </a:tc>
                <a:tc>
                  <a:txBody>
                    <a:bodyPr wrap="square"/>
                    <a:lstStyle/>
                    <a:p>
                      <a:pPr algn="ctr"/>
                      <a:r>
                        <a:rPr sz="1000" b="0">
                          <a:solidFill>
                            <a:srgbClr val="2B2228"/>
                          </a:solidFill>
                          <a:latin typeface="Montserrat"/>
                        </a:rPr>
                        <a:t>Reviews, hauls, reactions</a:t>
                      </a:r>
                    </a:p>
                  </a:txBody>
                  <a:tcPr marL="91440" marR="73152" marT="36576" marB="36576" anchor="ctr">
                    <a:solidFill>
                      <a:srgbClr val="FFFFFF"/>
                    </a:solidFill>
                  </a:tcPr>
                </a:tc>
                <a:tc>
                  <a:txBody>
                    <a:bodyPr wrap="square"/>
                    <a:lstStyle/>
                    <a:p>
                      <a:pPr algn="ctr"/>
                      <a:r>
                        <a:rPr sz="1000" b="0">
                          <a:solidFill>
                            <a:srgbClr val="2B2228"/>
                          </a:solidFill>
                          <a:latin typeface="Montserrat"/>
                        </a:rPr>
                        <a:t>TikTok / IG</a:t>
                      </a:r>
                    </a:p>
                  </a:txBody>
                  <a:tcPr marL="91440" marR="73152" marT="36576" marB="36576" anchor="ctr">
                    <a:solidFill>
                      <a:srgbClr val="FFFFFF"/>
                    </a:solidFill>
                  </a:tcPr>
                </a:tc>
              </a:tr>
              <a:tr h="483325">
                <a:tc>
                  <a:txBody>
                    <a:bodyPr wrap="square"/>
                    <a:lstStyle/>
                    <a:p>
                      <a:pPr algn="l"/>
                      <a:r>
                        <a:rPr sz="1000" b="0">
                          <a:solidFill>
                            <a:srgbClr val="2B2228"/>
                          </a:solidFill>
                          <a:latin typeface="Montserrat"/>
                        </a:rPr>
                        <a:t>Working professionals</a:t>
                      </a:r>
                    </a:p>
                  </a:txBody>
                  <a:tcPr marL="91440" marR="73152" marT="36576" marB="36576" anchor="ctr">
                    <a:solidFill>
                      <a:srgbClr val="FBF6F1"/>
                    </a:solidFill>
                  </a:tcPr>
                </a:tc>
                <a:tc>
                  <a:txBody>
                    <a:bodyPr wrap="square"/>
                    <a:lstStyle/>
                    <a:p>
                      <a:pPr algn="ctr"/>
                      <a:r>
                        <a:rPr sz="1000" b="0">
                          <a:solidFill>
                            <a:srgbClr val="2B2228"/>
                          </a:solidFill>
                          <a:latin typeface="Montserrat"/>
                        </a:rPr>
                        <a:t>Fast, effective, low-effort</a:t>
                      </a:r>
                    </a:p>
                  </a:txBody>
                  <a:tcPr marL="91440" marR="73152" marT="36576" marB="36576" anchor="ctr">
                    <a:solidFill>
                      <a:srgbClr val="FBF6F1"/>
                    </a:solidFill>
                  </a:tcPr>
                </a:tc>
                <a:tc>
                  <a:txBody>
                    <a:bodyPr wrap="square"/>
                    <a:lstStyle/>
                    <a:p>
                      <a:pPr algn="ctr"/>
                      <a:r>
                        <a:rPr sz="1000" b="0">
                          <a:solidFill>
                            <a:srgbClr val="2B2228"/>
                          </a:solidFill>
                          <a:latin typeface="Montserrat"/>
                        </a:rPr>
                        <a:t>No time, decision fatigue</a:t>
                      </a:r>
                    </a:p>
                  </a:txBody>
                  <a:tcPr marL="91440" marR="73152" marT="36576" marB="36576" anchor="ctr">
                    <a:solidFill>
                      <a:srgbClr val="FBF6F1"/>
                    </a:solidFill>
                  </a:tcPr>
                </a:tc>
                <a:tc>
                  <a:txBody>
                    <a:bodyPr wrap="square"/>
                    <a:lstStyle/>
                    <a:p>
                      <a:pPr algn="ctr"/>
                      <a:r>
                        <a:rPr sz="1000" b="0">
                          <a:solidFill>
                            <a:srgbClr val="2B2228"/>
                          </a:solidFill>
                          <a:latin typeface="Montserrat"/>
                        </a:rPr>
                        <a:t>Quick routines, FAQs</a:t>
                      </a:r>
                    </a:p>
                  </a:txBody>
                  <a:tcPr marL="91440" marR="73152" marT="36576" marB="36576" anchor="ctr">
                    <a:solidFill>
                      <a:srgbClr val="FBF6F1"/>
                    </a:solidFill>
                  </a:tcPr>
                </a:tc>
                <a:tc>
                  <a:txBody>
                    <a:bodyPr wrap="square"/>
                    <a:lstStyle/>
                    <a:p>
                      <a:pPr algn="ctr"/>
                      <a:r>
                        <a:rPr sz="1000" b="0">
                          <a:solidFill>
                            <a:srgbClr val="2B2228"/>
                          </a:solidFill>
                          <a:latin typeface="Montserrat"/>
                        </a:rPr>
                        <a:t>IG</a:t>
                      </a:r>
                    </a:p>
                  </a:txBody>
                  <a:tcPr marL="91440" marR="73152" marT="36576" marB="36576" anchor="ctr">
                    <a:solidFill>
                      <a:srgbClr val="FBF6F1"/>
                    </a:solidFill>
                  </a:tcPr>
                </a:tc>
              </a:tr>
              <a:tr h="483325">
                <a:tc>
                  <a:txBody>
                    <a:bodyPr wrap="square"/>
                    <a:lstStyle/>
                    <a:p>
                      <a:pPr algn="l"/>
                      <a:r>
                        <a:rPr sz="1000" b="0">
                          <a:solidFill>
                            <a:srgbClr val="2B2228"/>
                          </a:solidFill>
                          <a:latin typeface="Montserrat"/>
                        </a:rPr>
                        <a:t>Moms</a:t>
                      </a:r>
                    </a:p>
                  </a:txBody>
                  <a:tcPr marL="91440" marR="73152" marT="36576" marB="36576" anchor="ctr">
                    <a:solidFill>
                      <a:srgbClr val="FFFFFF"/>
                    </a:solidFill>
                  </a:tcPr>
                </a:tc>
                <a:tc>
                  <a:txBody>
                    <a:bodyPr wrap="square"/>
                    <a:lstStyle/>
                    <a:p>
                      <a:pPr algn="ctr"/>
                      <a:r>
                        <a:rPr sz="1000" b="0">
                          <a:solidFill>
                            <a:srgbClr val="2B2228"/>
                          </a:solidFill>
                          <a:latin typeface="Montserrat"/>
                        </a:rPr>
                        <a:t>Family + self-care, value</a:t>
                      </a:r>
                    </a:p>
                  </a:txBody>
                  <a:tcPr marL="91440" marR="73152" marT="36576" marB="36576" anchor="ctr">
                    <a:solidFill>
                      <a:srgbClr val="FFFFFF"/>
                    </a:solidFill>
                  </a:tcPr>
                </a:tc>
                <a:tc>
                  <a:txBody>
                    <a:bodyPr wrap="square"/>
                    <a:lstStyle/>
                    <a:p>
                      <a:pPr algn="ctr"/>
                      <a:r>
                        <a:rPr sz="1000" b="0">
                          <a:solidFill>
                            <a:srgbClr val="2B2228"/>
                          </a:solidFill>
                          <a:latin typeface="Montserrat"/>
                        </a:rPr>
                        <a:t>Guilt, budget, time</a:t>
                      </a:r>
                    </a:p>
                  </a:txBody>
                  <a:tcPr marL="91440" marR="73152" marT="36576" marB="36576" anchor="ctr">
                    <a:solidFill>
                      <a:srgbClr val="FFFFFF"/>
                    </a:solidFill>
                  </a:tcPr>
                </a:tc>
                <a:tc>
                  <a:txBody>
                    <a:bodyPr wrap="square"/>
                    <a:lstStyle/>
                    <a:p>
                      <a:pPr algn="ctr"/>
                      <a:r>
                        <a:rPr sz="1000" b="0">
                          <a:solidFill>
                            <a:srgbClr val="2B2228"/>
                          </a:solidFill>
                          <a:latin typeface="Montserrat"/>
                        </a:rPr>
                        <a:t>Relatable 'tita' tips, value</a:t>
                      </a:r>
                    </a:p>
                  </a:txBody>
                  <a:tcPr marL="91440" marR="73152" marT="36576" marB="36576" anchor="ctr">
                    <a:solidFill>
                      <a:srgbClr val="FFFFFF"/>
                    </a:solidFill>
                  </a:tcPr>
                </a:tc>
                <a:tc>
                  <a:txBody>
                    <a:bodyPr wrap="square"/>
                    <a:lstStyle/>
                    <a:p>
                      <a:pPr algn="ctr"/>
                      <a:r>
                        <a:rPr sz="1000" b="0">
                          <a:solidFill>
                            <a:srgbClr val="2B2228"/>
                          </a:solidFill>
                          <a:latin typeface="Montserrat"/>
                        </a:rPr>
                        <a:t>Facebook</a:t>
                      </a:r>
                    </a:p>
                  </a:txBody>
                  <a:tcPr marL="91440" marR="73152" marT="36576" marB="36576" anchor="ctr">
                    <a:solidFill>
                      <a:srgbClr val="FFFFFF"/>
                    </a:solidFill>
                  </a:tcPr>
                </a:tc>
              </a:tr>
            </a:tbl>
          </a:graphicData>
        </a:graphic>
      </p:graphicFrame>
      <p:sp>
        <p:nvSpPr>
          <p:cNvPr id="7" name="Rounded Rectangle 6"/>
          <p:cNvSpPr/>
          <p:nvPr/>
        </p:nvSpPr>
        <p:spPr>
          <a:xfrm>
            <a:off x="640080" y="5257800"/>
            <a:ext cx="10972800" cy="868680"/>
          </a:xfrm>
          <a:prstGeom prst="roundRect">
            <a:avLst>
              <a:gd name="adj" fmla="val 4000"/>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5394960"/>
            <a:ext cx="10424160" cy="640080"/>
          </a:xfrm>
          <a:prstGeom prst="rect">
            <a:avLst/>
          </a:prstGeom>
          <a:noFill/>
        </p:spPr>
        <p:txBody>
          <a:bodyPr wrap="square" anchor="ctr" lIns="0" rIns="0" tIns="0" bIns="0">
            <a:spAutoFit/>
          </a:bodyPr>
          <a:lstStyle/>
          <a:p>
            <a:pPr algn="l">
              <a:lnSpc>
                <a:spcPct val="120000"/>
              </a:lnSpc>
              <a:spcBef>
                <a:spcPts val="0"/>
              </a:spcBef>
              <a:spcAft>
                <a:spcPts val="400"/>
              </a:spcAft>
            </a:pPr>
            <a:r>
              <a:rPr sz="1150" b="1" i="0">
                <a:solidFill>
                  <a:srgbClr val="B76E79"/>
                </a:solidFill>
                <a:latin typeface="Montserrat"/>
              </a:rPr>
              <a:t>Strategic read:  </a:t>
            </a:r>
            <a:r>
              <a:rPr sz="1150" b="0" i="0">
                <a:solidFill>
                  <a:srgbClr val="2B2228"/>
                </a:solidFill>
                <a:latin typeface="Montserrat"/>
              </a:rPr>
              <a:t>the 'Tita' (auntie) persona is the brand's super-power — warm, trusted, relatable expertise spans every segment. Lead discovery with 18–34 on TikTok/IG; monetise trust with 35–50 + moms on FB/IG.</a:t>
            </a:r>
          </a:p>
        </p:txBody>
      </p:sp>
      <p:sp>
        <p:nvSpPr>
          <p:cNvPr id="9" name="Rectangle 8"/>
          <p:cNvSpPr/>
          <p:nvPr/>
        </p:nvSpPr>
        <p:spPr>
          <a:xfrm>
            <a:off x="0" y="6547104"/>
            <a:ext cx="12191695" cy="310896"/>
          </a:xfrm>
          <a:prstGeom prst="rect">
            <a:avLst/>
          </a:prstGeom>
          <a:solidFill>
            <a:srgbClr val="F4E9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6574536"/>
            <a:ext cx="8229600" cy="256032"/>
          </a:xfrm>
          <a:prstGeom prst="rect">
            <a:avLst/>
          </a:prstGeom>
          <a:noFill/>
        </p:spPr>
        <p:txBody>
          <a:bodyPr wrap="square" anchor="ctr" lIns="0" rIns="0" tIns="0" bIns="0">
            <a:spAutoFit/>
          </a:bodyPr>
          <a:lstStyle/>
          <a:p>
            <a:pPr algn="l">
              <a:lnSpc>
                <a:spcPct val="100000"/>
              </a:lnSpc>
              <a:spcBef>
                <a:spcPts val="0"/>
              </a:spcBef>
              <a:spcAft>
                <a:spcPts val="400"/>
              </a:spcAft>
            </a:pPr>
            <a:r>
              <a:rPr sz="800" b="0" i="0" spc="50">
                <a:solidFill>
                  <a:srgbClr val="8A7A7E"/>
                </a:solidFill>
                <a:latin typeface="Montserrat"/>
              </a:rPr>
              <a:t>Tita Derms Growth System  ·  Confidential — Prepared by Agency</a:t>
            </a:r>
          </a:p>
        </p:txBody>
      </p:sp>
      <p:sp>
        <p:nvSpPr>
          <p:cNvPr id="11" name="TextBox 10"/>
          <p:cNvSpPr txBox="1"/>
          <p:nvPr/>
        </p:nvSpPr>
        <p:spPr>
          <a:xfrm>
            <a:off x="10180015" y="6574536"/>
            <a:ext cx="1371600" cy="256032"/>
          </a:xfrm>
          <a:prstGeom prst="rect">
            <a:avLst/>
          </a:prstGeom>
          <a:noFill/>
        </p:spPr>
        <p:txBody>
          <a:bodyPr wrap="square" anchor="ctr" lIns="0" rIns="0" tIns="0" bIns="0">
            <a:spAutoFit/>
          </a:bodyPr>
          <a:lstStyle/>
          <a:p>
            <a:pPr algn="r">
              <a:lnSpc>
                <a:spcPct val="100000"/>
              </a:lnSpc>
              <a:spcBef>
                <a:spcPts val="0"/>
              </a:spcBef>
              <a:spcAft>
                <a:spcPts val="400"/>
              </a:spcAft>
            </a:pPr>
            <a:r>
              <a:rPr sz="800" b="1" i="0" spc="100">
                <a:solidFill>
                  <a:srgbClr val="8A7A7E"/>
                </a:solidFill>
                <a:latin typeface="Montserrat"/>
              </a:rPr>
              <a:t>09 / 29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