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869680" y="-1371600"/>
            <a:ext cx="4114800" cy="4114800"/>
          </a:xfrm>
          <a:prstGeom prst="ellipse">
            <a:avLst/>
          </a:prstGeom>
          <a:noFill/>
          <a:ln w="19050">
            <a:solidFill>
              <a:srgbClr val="E7BB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692640" y="4206240"/>
            <a:ext cx="3200400" cy="3200400"/>
          </a:xfrm>
          <a:prstGeom prst="ellipse">
            <a:avLst/>
          </a:prstGeom>
          <a:noFill/>
          <a:ln w="12700">
            <a:solidFill>
              <a:srgbClr val="C9A3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96596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TITA DERMS   ·   GROWTH CAMPAIGN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395728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600" b="0">
                <a:solidFill>
                  <a:srgbClr val="4A2C3A"/>
                </a:solidFill>
                <a:latin typeface="Playfair Display"/>
              </a:rPr>
              <a:t>A Simple Plan to Grow</a:t>
            </a:r>
          </a:p>
          <a:p>
            <a:pPr algn="l">
              <a:lnSpc>
                <a:spcPct val="102000"/>
              </a:lnSpc>
            </a:pPr>
            <a:r>
              <a:rPr sz="4600" b="0">
                <a:solidFill>
                  <a:srgbClr val="B76E79"/>
                </a:solidFill>
                <a:latin typeface="Playfair Display"/>
              </a:rPr>
              <a:t>Your Following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4370832"/>
            <a:ext cx="7315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4572000"/>
            <a:ext cx="98755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500" b="0">
                <a:solidFill>
                  <a:srgbClr val="2B2228"/>
                </a:solidFill>
                <a:latin typeface="Montserrat"/>
              </a:rPr>
              <a:t>What we’ll do, why we’re doing it, and what to expect — in plain language.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8A7A7E"/>
                </a:solidFill>
                <a:latin typeface="Montserrat"/>
              </a:rPr>
              <a:t>A 3-month, TikTok-led campaign  ·  Prepared for Dr. Peach Paz Lao, MD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WHAT WE’RE TRYING TO ACHIEVE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786384"/>
            <a:ext cx="5029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41248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000" b="0">
                <a:solidFill>
                  <a:srgbClr val="4A2C3A"/>
                </a:solidFill>
                <a:latin typeface="Playfair Display"/>
              </a:rPr>
              <a:t>Grow your following — with the right people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72768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>
                <a:solidFill>
                  <a:srgbClr val="2B2228"/>
                </a:solidFill>
                <a:latin typeface="Montserrat"/>
              </a:rPr>
              <a:t>One clear goal for the next three months: more followers who are genuinely interested in skincare.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331720"/>
            <a:ext cx="3611880" cy="3063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2331720"/>
            <a:ext cx="64008" cy="3063240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6112" y="251460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B76E79"/>
                </a:solidFill>
                <a:latin typeface="Montserrat SemiBold"/>
              </a:rPr>
              <a:t>THE GOAL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280720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More followers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3264408"/>
            <a:ext cx="3246120" cy="1783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A bigger audience that sees every new post you make — for free. Followers are the foundation everything else is built 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93692" y="2331720"/>
            <a:ext cx="3611880" cy="3063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93692" y="2331720"/>
            <a:ext cx="64008" cy="3063240"/>
          </a:xfrm>
          <a:prstGeom prst="rect">
            <a:avLst/>
          </a:prstGeom>
          <a:solidFill>
            <a:srgbClr val="C98A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49724" y="251460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C98A95"/>
                </a:solidFill>
                <a:latin typeface="Montserrat SemiBold"/>
              </a:rPr>
              <a:t>WHY FOLLOWERS FIRST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9724" y="280720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An audience you keep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9724" y="3264408"/>
            <a:ext cx="3246120" cy="1783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A follower is yours. Once someone follows, you can reach them again and again — with no extra ad cost every time.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47304" y="2331720"/>
            <a:ext cx="3611880" cy="3063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147304" y="2331720"/>
            <a:ext cx="64008" cy="3063240"/>
          </a:xfrm>
          <a:prstGeom prst="rect">
            <a:avLst/>
          </a:prstGeom>
          <a:solidFill>
            <a:srgbClr val="4A2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03336" y="251460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4A2C3A"/>
                </a:solidFill>
                <a:latin typeface="Montserrat SemiBold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03336" y="280720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It grows the business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03336" y="3264408"/>
            <a:ext cx="3246120" cy="1783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A larger, engaged following builds trust in your brand and steadily turns viewers into enquiries — and patients.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6574536"/>
            <a:ext cx="8229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0">
                <a:solidFill>
                  <a:srgbClr val="8A7A7E"/>
                </a:solidFill>
                <a:latin typeface="Montserrat"/>
              </a:rPr>
              <a:t>Tita Derms  ·  Growth Campaign  ·  Confidential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77272" y="6574536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1">
                <a:solidFill>
                  <a:srgbClr val="8A7A7E"/>
                </a:solidFill>
                <a:latin typeface="Montserrat SemiBold"/>
              </a:rPr>
              <a:t>02 / 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HOW WE’LL DO IT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786384"/>
            <a:ext cx="5029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41248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000" b="0">
                <a:solidFill>
                  <a:srgbClr val="4A2C3A"/>
                </a:solidFill>
                <a:latin typeface="Playfair Display"/>
              </a:rPr>
              <a:t>Put your best videos in front of the right people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783080"/>
            <a:ext cx="3611880" cy="2788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83080"/>
            <a:ext cx="64008" cy="2788920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96596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B76E79"/>
                </a:solidFill>
                <a:latin typeface="Montserrat SemiBold"/>
              </a:rPr>
              <a:t>TIKTOK FIRST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25856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Built for discovery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2715768"/>
            <a:ext cx="3246120" cy="1508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On TikTok, every video can reach people who don’t follow you yet. It’s the fastest, most natural place to grow a new audience.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3692" y="1783080"/>
            <a:ext cx="3611880" cy="2788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93692" y="1783080"/>
            <a:ext cx="64008" cy="2788920"/>
          </a:xfrm>
          <a:prstGeom prst="rect">
            <a:avLst/>
          </a:prstGeom>
          <a:solidFill>
            <a:srgbClr val="A982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49724" y="196596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A98245"/>
                </a:solidFill>
                <a:latin typeface="Montserrat SemiBold"/>
              </a:rPr>
              <a:t>A FEW KEY CITIES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9724" y="225856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Not the whole country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9724" y="2715768"/>
            <a:ext cx="3246120" cy="1508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We focus on Metro Manila, Cebu, Davao and nearby — where your future patients actually are, instead of spreading thin nationwide.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47304" y="1783080"/>
            <a:ext cx="3611880" cy="2788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47304" y="1783080"/>
            <a:ext cx="64008" cy="2788920"/>
          </a:xfrm>
          <a:prstGeom prst="rect">
            <a:avLst/>
          </a:prstGeom>
          <a:solidFill>
            <a:srgbClr val="4A2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03336" y="1965960"/>
            <a:ext cx="309981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150">
                <a:solidFill>
                  <a:srgbClr val="4A2C3A"/>
                </a:solidFill>
                <a:latin typeface="Montserrat SemiBold"/>
              </a:rPr>
              <a:t>EVERY PESO WORKS HARDER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03336" y="2258568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4A2C3A"/>
                </a:solidFill>
                <a:latin typeface="Montserrat SemiBold"/>
              </a:rPr>
              <a:t>More followers per peso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03336" y="2715768"/>
            <a:ext cx="3246120" cy="1508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Fewer, better-matched viewers means more real follows for the same budget — and less money wasted on the wrong audience.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828032"/>
            <a:ext cx="10908792" cy="1051560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5840" y="4828032"/>
            <a:ext cx="10149840" cy="1051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600" b="0">
                <a:solidFill>
                  <a:srgbClr val="FFFFFF"/>
                </a:solidFill>
                <a:latin typeface="Playfair Display"/>
              </a:rPr>
              <a:t>We only put money behind videos that are already working.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150" b="0">
                <a:solidFill>
                  <a:srgbClr val="F4E9E3"/>
                </a:solidFill>
                <a:latin typeface="Montserrat"/>
              </a:rPr>
              <a:t>TikTok leads the growth; Facebook supports it by reaching the 35–55 “tita” audience who share posts with family.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6574536"/>
            <a:ext cx="8229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0">
                <a:solidFill>
                  <a:srgbClr val="8A7A7E"/>
                </a:solidFill>
                <a:latin typeface="Montserrat"/>
              </a:rPr>
              <a:t>Tita Derms  ·  Growth Campaign  ·  Confidential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77272" y="6574536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1">
                <a:solidFill>
                  <a:srgbClr val="8A7A7E"/>
                </a:solidFill>
                <a:latin typeface="Montserrat SemiBold"/>
              </a:rPr>
              <a:t>03 / 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WHERE YOUR INVESTMENT GOES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786384"/>
            <a:ext cx="5029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41248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000" b="0">
                <a:solidFill>
                  <a:srgbClr val="4A2C3A"/>
                </a:solidFill>
                <a:latin typeface="Playfair Display"/>
              </a:rPr>
              <a:t>Your budget, in plain numbers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783080"/>
            <a:ext cx="11548872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83080"/>
            <a:ext cx="64008" cy="749808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783080"/>
            <a:ext cx="6035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>
                <a:solidFill>
                  <a:srgbClr val="4A2C3A"/>
                </a:solidFill>
                <a:latin typeface="Montserrat SemiBold"/>
              </a:rPr>
              <a:t>Media Spend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258568"/>
            <a:ext cx="64008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>
                <a:solidFill>
                  <a:srgbClr val="8A7A7E"/>
                </a:solidFill>
                <a:latin typeface="Montserrat"/>
              </a:rPr>
              <a:t>Ads shown on TikTok &amp; Facebook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57032" y="1783080"/>
            <a:ext cx="36576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2600" b="0">
                <a:solidFill>
                  <a:srgbClr val="4A2C3A"/>
                </a:solidFill>
                <a:latin typeface="Playfair Display"/>
              </a:rPr>
              <a:t>₱450,000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2642615"/>
            <a:ext cx="11548872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2642615"/>
            <a:ext cx="64008" cy="749808"/>
          </a:xfrm>
          <a:prstGeom prst="rect">
            <a:avLst/>
          </a:prstGeom>
          <a:solidFill>
            <a:srgbClr val="C98A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2642615"/>
            <a:ext cx="6035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>
                <a:solidFill>
                  <a:srgbClr val="4A2C3A"/>
                </a:solidFill>
                <a:latin typeface="Montserrat SemiBold"/>
              </a:rPr>
              <a:t>Agency Fee (15%)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118103"/>
            <a:ext cx="64008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>
                <a:solidFill>
                  <a:srgbClr val="8A7A7E"/>
                </a:solidFill>
                <a:latin typeface="Montserrat"/>
              </a:rPr>
              <a:t>We plan, launch &amp; optimise the campaign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57032" y="2642615"/>
            <a:ext cx="36576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2600" b="0">
                <a:solidFill>
                  <a:srgbClr val="4A2C3A"/>
                </a:solidFill>
                <a:latin typeface="Playfair Display"/>
              </a:rPr>
              <a:t>₱67,500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3502152"/>
            <a:ext cx="11548872" cy="7498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3502152"/>
            <a:ext cx="64008" cy="749808"/>
          </a:xfrm>
          <a:prstGeom prst="rect">
            <a:avLst/>
          </a:prstGeom>
          <a:solidFill>
            <a:srgbClr val="A982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2688" y="3502152"/>
            <a:ext cx="603504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>
                <a:solidFill>
                  <a:srgbClr val="4A2C3A"/>
                </a:solidFill>
                <a:latin typeface="Montserrat SemiBold"/>
              </a:rPr>
              <a:t>VAT (12%)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" y="3977640"/>
            <a:ext cx="64008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>
                <a:solidFill>
                  <a:srgbClr val="8A7A7E"/>
                </a:solidFill>
                <a:latin typeface="Montserrat"/>
              </a:rPr>
              <a:t>Government tax on our service fee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57032" y="3502152"/>
            <a:ext cx="365760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2600" b="0">
                <a:solidFill>
                  <a:srgbClr val="4A2C3A"/>
                </a:solidFill>
                <a:latin typeface="Playfair Display"/>
              </a:rPr>
              <a:t>₱8,100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361688"/>
            <a:ext cx="11548872" cy="868680"/>
          </a:xfrm>
          <a:prstGeom prst="rect">
            <a:avLst/>
          </a:prstGeom>
          <a:solidFill>
            <a:srgbClr val="4A2C3A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2688" y="4361688"/>
            <a:ext cx="640080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500" b="1" spc="150">
                <a:solidFill>
                  <a:srgbClr val="FFFFFF"/>
                </a:solidFill>
                <a:latin typeface="Montserrat SemiBold"/>
              </a:rPr>
              <a:t>TOTAL INVESTMENT</a:t>
            </a:r>
          </a:p>
          <a:p>
            <a:pPr algn="l">
              <a:spcAft>
                <a:spcPts val="200"/>
              </a:spcAft>
            </a:pPr>
            <a:r>
              <a:rPr sz="1050" b="0">
                <a:solidFill>
                  <a:srgbClr val="E7BBC0"/>
                </a:solidFill>
                <a:latin typeface="Montserrat"/>
              </a:rPr>
              <a:t>Everything you pay, all-in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99832" y="4361688"/>
            <a:ext cx="411480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3400" b="0">
                <a:solidFill>
                  <a:srgbClr val="FFFFFF"/>
                </a:solidFill>
                <a:latin typeface="Playfair Display"/>
              </a:rPr>
              <a:t>₱525,600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5385816"/>
            <a:ext cx="11548872" cy="786384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5385816"/>
            <a:ext cx="64008" cy="786384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5385816"/>
            <a:ext cx="11000232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150" b="1">
                <a:solidFill>
                  <a:srgbClr val="A98245"/>
                </a:solidFill>
                <a:latin typeface="Montserrat SemiBold"/>
              </a:rPr>
              <a:t>About EWT (withholding tax):  </a:t>
            </a:r>
            <a:r>
              <a:rPr sz="1150" b="0">
                <a:solidFill>
                  <a:srgbClr val="2B2228"/>
                </a:solidFill>
                <a:latin typeface="Montserrat"/>
              </a:rPr>
              <a:t>a 25% tax (₱16,875) is taken out of our fee and paid to the BIR on your behalf. It is already inside the Agency Fee</a:t>
            </a:r>
          </a:p>
          <a:p>
            <a:pPr algn="l">
              <a:lnSpc>
                <a:spcPct val="112000"/>
              </a:lnSpc>
            </a:pPr>
            <a:r>
              <a:rPr sz="1150" b="0">
                <a:solidFill>
                  <a:srgbClr val="2B2228"/>
                </a:solidFill>
                <a:latin typeface="Montserrat"/>
              </a:rPr>
              <a:t>above — not an extra charge. Most of your money (86%) goes straight to ads that reach new followers.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6574536"/>
            <a:ext cx="8229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0">
                <a:solidFill>
                  <a:srgbClr val="8A7A7E"/>
                </a:solidFill>
                <a:latin typeface="Montserrat"/>
              </a:rPr>
              <a:t>Tita Derms  ·  Growth Campaign  ·  Confidential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77272" y="6574536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1">
                <a:solidFill>
                  <a:srgbClr val="8A7A7E"/>
                </a:solidFill>
                <a:latin typeface="Montserrat SemiBold"/>
              </a:rPr>
              <a:t>04 / 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WHAT SUCCESS LOOKS LIKE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786384"/>
            <a:ext cx="5029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41248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000" b="0">
                <a:solidFill>
                  <a:srgbClr val="4A2C3A"/>
                </a:solidFill>
                <a:latin typeface="Playfair Display"/>
              </a:rPr>
              <a:t>What we expect over 3 months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783080"/>
            <a:ext cx="2724912" cy="2468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83080"/>
            <a:ext cx="2724912" cy="82296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167128"/>
            <a:ext cx="272491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300" b="0">
                <a:solidFill>
                  <a:srgbClr val="4A2C3A"/>
                </a:solidFill>
                <a:latin typeface="Playfair Display"/>
              </a:rPr>
              <a:t>~3.9M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081528"/>
            <a:ext cx="27249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spc="120">
                <a:solidFill>
                  <a:srgbClr val="B76E79"/>
                </a:solidFill>
                <a:latin typeface="Montserrat SemiBold"/>
              </a:rPr>
              <a:t>TIMES SHOWN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429000"/>
            <a:ext cx="235915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080" b="0">
                <a:solidFill>
                  <a:srgbClr val="8A7A7E"/>
                </a:solidFill>
                <a:latin typeface="Montserrat"/>
              </a:rPr>
              <a:t>How often your videos appear on screen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20439" y="1783080"/>
            <a:ext cx="2724912" cy="2468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520439" y="1783080"/>
            <a:ext cx="2724912" cy="82296"/>
          </a:xfrm>
          <a:prstGeom prst="rect">
            <a:avLst/>
          </a:prstGeom>
          <a:solidFill>
            <a:srgbClr val="C98A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20439" y="2167128"/>
            <a:ext cx="272491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300" b="0">
                <a:solidFill>
                  <a:srgbClr val="4A2C3A"/>
                </a:solidFill>
                <a:latin typeface="Playfair Display"/>
              </a:rPr>
              <a:t>~2.1M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0439" y="3081528"/>
            <a:ext cx="27249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spc="120">
                <a:solidFill>
                  <a:srgbClr val="C98A95"/>
                </a:solidFill>
                <a:latin typeface="Montserrat SemiBold"/>
              </a:rPr>
              <a:t>PEOPLE REACHED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3320" y="3429000"/>
            <a:ext cx="235915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080" b="0">
                <a:solidFill>
                  <a:srgbClr val="8A7A7E"/>
                </a:solidFill>
                <a:latin typeface="Montserrat"/>
              </a:rPr>
              <a:t>Real people who see your content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1783080"/>
            <a:ext cx="2724912" cy="2468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0" y="1783080"/>
            <a:ext cx="2724912" cy="82296"/>
          </a:xfrm>
          <a:prstGeom prst="rect">
            <a:avLst/>
          </a:prstGeom>
          <a:solidFill>
            <a:srgbClr val="A982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167128"/>
            <a:ext cx="272491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300" b="0">
                <a:solidFill>
                  <a:srgbClr val="4A2C3A"/>
                </a:solidFill>
                <a:latin typeface="Playfair Display"/>
              </a:rPr>
              <a:t>~59,000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081528"/>
            <a:ext cx="27249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spc="120">
                <a:solidFill>
                  <a:srgbClr val="A98245"/>
                </a:solidFill>
                <a:latin typeface="Montserrat SemiBold"/>
              </a:rPr>
              <a:t>PROFILE CLICKS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0" y="3429000"/>
            <a:ext cx="235915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080" b="0">
                <a:solidFill>
                  <a:srgbClr val="8A7A7E"/>
                </a:solidFill>
                <a:latin typeface="Montserrat"/>
              </a:rPr>
              <a:t>People who tap to check you out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281159" y="1783080"/>
            <a:ext cx="2724912" cy="2468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281159" y="1783080"/>
            <a:ext cx="2724912" cy="82296"/>
          </a:xfrm>
          <a:prstGeom prst="rect">
            <a:avLst/>
          </a:prstGeom>
          <a:solidFill>
            <a:srgbClr val="4A2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281159" y="2167128"/>
            <a:ext cx="272491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300" b="0">
                <a:solidFill>
                  <a:srgbClr val="4A2C3A"/>
                </a:solidFill>
                <a:latin typeface="Playfair Display"/>
              </a:rPr>
              <a:t>~66,000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81159" y="3081528"/>
            <a:ext cx="27249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spc="120">
                <a:solidFill>
                  <a:srgbClr val="4A2C3A"/>
                </a:solidFill>
                <a:latin typeface="Montserrat SemiBold"/>
              </a:rPr>
              <a:t>NEW FOLLOWERS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64039" y="3429000"/>
            <a:ext cx="235915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080" b="0">
                <a:solidFill>
                  <a:srgbClr val="8A7A7E"/>
                </a:solidFill>
                <a:latin typeface="Montserrat"/>
              </a:rPr>
              <a:t>People who hit “Follow”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507992"/>
            <a:ext cx="11548872" cy="1170432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507992"/>
            <a:ext cx="64008" cy="1170432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20" y="4507992"/>
            <a:ext cx="10881360" cy="11704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1300" b="1">
                <a:solidFill>
                  <a:srgbClr val="4A2C3A"/>
                </a:solidFill>
                <a:latin typeface="Montserrat SemiBold"/>
              </a:rPr>
              <a:t>These are estimates, not guarantees.</a:t>
            </a:r>
          </a:p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1150" b="0">
                <a:solidFill>
                  <a:srgbClr val="2B2228"/>
                </a:solidFill>
                <a:latin typeface="Montserrat"/>
              </a:rPr>
              <a:t>They’re based on industry benchmarks and our campaign assumptions. Actual results will vary with the quality of the</a:t>
            </a:r>
          </a:p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1150" b="0">
                <a:solidFill>
                  <a:srgbClr val="2B2228"/>
                </a:solidFill>
                <a:latin typeface="Montserrat"/>
              </a:rPr>
              <a:t>videos, how the audience responds, competition, and how TikTok chooses to deliver the ads. We track real numbers weekly and adjust.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6574536"/>
            <a:ext cx="8229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0">
                <a:solidFill>
                  <a:srgbClr val="8A7A7E"/>
                </a:solidFill>
                <a:latin typeface="Montserrat"/>
              </a:rPr>
              <a:t>Tita Derms  ·  Growth Campaign  ·  Confidential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77272" y="6574536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1">
                <a:solidFill>
                  <a:srgbClr val="8A7A7E"/>
                </a:solidFill>
                <a:latin typeface="Montserrat SemiBold"/>
              </a:rPr>
              <a:t>05 / 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WHAT HAPPENS AFTER YOU APPROVE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786384"/>
            <a:ext cx="5029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41248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000" b="0">
                <a:solidFill>
                  <a:srgbClr val="4A2C3A"/>
                </a:solidFill>
                <a:latin typeface="Playfair Display"/>
              </a:rPr>
              <a:t>From approval to results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7300" y="2939796"/>
            <a:ext cx="8434425" cy="18288"/>
          </a:xfrm>
          <a:prstGeom prst="rect">
            <a:avLst/>
          </a:prstGeom>
          <a:solidFill>
            <a:srgbClr val="E7BB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442923" y="2514600"/>
            <a:ext cx="868680" cy="868680"/>
          </a:xfrm>
          <a:prstGeom prst="ellipse">
            <a:avLst/>
          </a:prstGeom>
          <a:solidFill>
            <a:srgbClr val="B76E79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42923" y="2542032"/>
            <a:ext cx="8686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0">
                <a:solidFill>
                  <a:srgbClr val="FFFFFF"/>
                </a:solidFill>
                <a:latin typeface="Playfair Display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47872"/>
            <a:ext cx="210860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spc="100">
                <a:solidFill>
                  <a:srgbClr val="B76E79"/>
                </a:solidFill>
                <a:latin typeface="Montserrat SemiBold"/>
              </a:rPr>
              <a:t>SET 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3886200"/>
            <a:ext cx="188915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>
                <a:solidFill>
                  <a:srgbClr val="2B2228"/>
                </a:solidFill>
                <a:latin typeface="Montserrat"/>
              </a:rPr>
              <a:t>We build the campaign and turn your best videos into ads.</a:t>
            </a:r>
          </a:p>
        </p:txBody>
      </p:sp>
      <p:sp>
        <p:nvSpPr>
          <p:cNvPr id="11" name="Oval 10"/>
          <p:cNvSpPr/>
          <p:nvPr/>
        </p:nvSpPr>
        <p:spPr>
          <a:xfrm>
            <a:off x="3551529" y="2514600"/>
            <a:ext cx="868680" cy="868680"/>
          </a:xfrm>
          <a:prstGeom prst="ellipse">
            <a:avLst/>
          </a:prstGeom>
          <a:solidFill>
            <a:srgbClr val="C98A95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51529" y="2542032"/>
            <a:ext cx="8686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0">
                <a:solidFill>
                  <a:srgbClr val="FFFFFF"/>
                </a:solidFill>
                <a:latin typeface="Playfair Display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1566" y="3547872"/>
            <a:ext cx="210860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spc="100">
                <a:solidFill>
                  <a:srgbClr val="C98A95"/>
                </a:solidFill>
                <a:latin typeface="Montserrat SemiBold"/>
              </a:rPr>
              <a:t>LAUNCH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1294" y="3886200"/>
            <a:ext cx="188915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>
                <a:solidFill>
                  <a:srgbClr val="2B2228"/>
                </a:solidFill>
                <a:latin typeface="Montserrat"/>
              </a:rPr>
              <a:t>Ads go live to the right people in your key cities.</a:t>
            </a:r>
          </a:p>
        </p:txBody>
      </p:sp>
      <p:sp>
        <p:nvSpPr>
          <p:cNvPr id="15" name="Oval 14"/>
          <p:cNvSpPr/>
          <p:nvPr/>
        </p:nvSpPr>
        <p:spPr>
          <a:xfrm>
            <a:off x="5660136" y="2514600"/>
            <a:ext cx="868680" cy="868680"/>
          </a:xfrm>
          <a:prstGeom prst="ellipse">
            <a:avLst/>
          </a:prstGeom>
          <a:solidFill>
            <a:srgbClr val="A98245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0136" y="2542032"/>
            <a:ext cx="8686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0">
                <a:solidFill>
                  <a:srgbClr val="FFFFFF"/>
                </a:solidFill>
                <a:latin typeface="Playfair Display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0172" y="3547872"/>
            <a:ext cx="210860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spc="100">
                <a:solidFill>
                  <a:srgbClr val="A98245"/>
                </a:solidFill>
                <a:latin typeface="Montserrat SemiBold"/>
              </a:rPr>
              <a:t>OPTIMISE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49900" y="3886200"/>
            <a:ext cx="188915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>
                <a:solidFill>
                  <a:srgbClr val="2B2228"/>
                </a:solidFill>
                <a:latin typeface="Montserrat"/>
              </a:rPr>
              <a:t>We put more budget behind what works, cut what doesn’t.</a:t>
            </a:r>
          </a:p>
        </p:txBody>
      </p:sp>
      <p:sp>
        <p:nvSpPr>
          <p:cNvPr id="19" name="Oval 18"/>
          <p:cNvSpPr/>
          <p:nvPr/>
        </p:nvSpPr>
        <p:spPr>
          <a:xfrm>
            <a:off x="7768742" y="2514600"/>
            <a:ext cx="868680" cy="868680"/>
          </a:xfrm>
          <a:prstGeom prst="ellipse">
            <a:avLst/>
          </a:prstGeom>
          <a:solidFill>
            <a:srgbClr val="B76E79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68742" y="2542032"/>
            <a:ext cx="8686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0">
                <a:solidFill>
                  <a:srgbClr val="FFFFFF"/>
                </a:solidFill>
                <a:latin typeface="Playfair Display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8779" y="3547872"/>
            <a:ext cx="210860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spc="100">
                <a:solidFill>
                  <a:srgbClr val="B76E79"/>
                </a:solidFill>
                <a:latin typeface="Montserrat SemiBold"/>
              </a:rPr>
              <a:t>REPORT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58507" y="3886200"/>
            <a:ext cx="188915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>
                <a:solidFill>
                  <a:srgbClr val="2B2228"/>
                </a:solidFill>
                <a:latin typeface="Montserrat"/>
              </a:rPr>
              <a:t>You get a simple, plain-language update every week.</a:t>
            </a:r>
          </a:p>
        </p:txBody>
      </p:sp>
      <p:sp>
        <p:nvSpPr>
          <p:cNvPr id="23" name="Oval 22"/>
          <p:cNvSpPr/>
          <p:nvPr/>
        </p:nvSpPr>
        <p:spPr>
          <a:xfrm>
            <a:off x="9877348" y="2514600"/>
            <a:ext cx="868680" cy="868680"/>
          </a:xfrm>
          <a:prstGeom prst="ellipse">
            <a:avLst/>
          </a:prstGeom>
          <a:solidFill>
            <a:srgbClr val="4A2C3A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877348" y="2542032"/>
            <a:ext cx="8686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0">
                <a:solidFill>
                  <a:srgbClr val="FFFFFF"/>
                </a:solidFill>
                <a:latin typeface="Playfair Display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57385" y="3547872"/>
            <a:ext cx="210860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spc="100">
                <a:solidFill>
                  <a:srgbClr val="4A2C3A"/>
                </a:solidFill>
                <a:latin typeface="Montserrat SemiBold"/>
              </a:rPr>
              <a:t>IMPROVE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7113" y="3886200"/>
            <a:ext cx="188915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>
                <a:solidFill>
                  <a:srgbClr val="2B2228"/>
                </a:solidFill>
                <a:latin typeface="Montserrat"/>
              </a:rPr>
              <a:t>We keep refining — results build month over month.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5257800"/>
            <a:ext cx="11548872" cy="658368"/>
          </a:xfrm>
          <a:prstGeom prst="rect">
            <a:avLst/>
          </a:prstGeom>
          <a:solidFill>
            <a:srgbClr val="4A2C3A"/>
          </a:solidFill>
          <a:ln>
            <a:noFill/>
          </a:ln>
          <a:effectLst/>
          <a:effectLst>
            <a:outerShdw blurRad="90000" dist="38000" dir="5400000" rotWithShape="0">
              <a:srgbClr val="4A2C3A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5257800"/>
            <a:ext cx="11548872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0">
                <a:solidFill>
                  <a:srgbClr val="E7BBC0"/>
                </a:solidFill>
                <a:latin typeface="Montserrat"/>
              </a:rPr>
              <a:t>You approve — </a:t>
            </a:r>
            <a:r>
              <a:rPr sz="1400" b="1">
                <a:solidFill>
                  <a:srgbClr val="FFFFFF"/>
                </a:solidFill>
                <a:latin typeface="Montserrat SemiBold"/>
              </a:rPr>
              <a:t>we handle everything else.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F4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6574536"/>
            <a:ext cx="8229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00" b="0">
                <a:solidFill>
                  <a:srgbClr val="8A7A7E"/>
                </a:solidFill>
                <a:latin typeface="Montserrat"/>
              </a:rPr>
              <a:t>Tita Derms  ·  Growth Campaign  ·  Confidential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77272" y="6574536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1">
                <a:solidFill>
                  <a:srgbClr val="8A7A7E"/>
                </a:solidFill>
                <a:latin typeface="Montserrat SemiBold"/>
              </a:rPr>
              <a:t>06 / 07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B76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869680" y="-1371600"/>
            <a:ext cx="4114800" cy="4114800"/>
          </a:xfrm>
          <a:prstGeom prst="ellipse">
            <a:avLst/>
          </a:prstGeom>
          <a:noFill/>
          <a:ln w="19050">
            <a:solidFill>
              <a:srgbClr val="E7BB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692640" y="4206240"/>
            <a:ext cx="3200400" cy="3200400"/>
          </a:xfrm>
          <a:prstGeom prst="ellipse">
            <a:avLst/>
          </a:prstGeom>
          <a:noFill/>
          <a:ln w="12700">
            <a:solidFill>
              <a:srgbClr val="C9A3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488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spc="220">
                <a:solidFill>
                  <a:srgbClr val="B76E79"/>
                </a:solidFill>
                <a:latin typeface="Montserrat SemiBold"/>
              </a:rPr>
              <a:t>READY WHEN YOU 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578608"/>
            <a:ext cx="100584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5200" b="0">
                <a:solidFill>
                  <a:srgbClr val="4A2C3A"/>
                </a:solidFill>
                <a:latin typeface="Playfair Display"/>
              </a:rPr>
              <a:t>Let’s grow</a:t>
            </a:r>
          </a:p>
          <a:p>
            <a:pPr algn="l">
              <a:lnSpc>
                <a:spcPct val="102000"/>
              </a:lnSpc>
            </a:pPr>
            <a:r>
              <a:rPr sz="5200" b="0">
                <a:solidFill>
                  <a:srgbClr val="B76E79"/>
                </a:solidFill>
                <a:latin typeface="Playfair Display"/>
              </a:rPr>
              <a:t>Tita Derms.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4617720"/>
            <a:ext cx="731520" cy="20116"/>
          </a:xfrm>
          <a:prstGeom prst="rect">
            <a:avLst/>
          </a:prstGeom>
          <a:solidFill>
            <a:srgbClr val="C9A3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4828032"/>
            <a:ext cx="98755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500" b="0">
                <a:solidFill>
                  <a:srgbClr val="2B2228"/>
                </a:solidFill>
                <a:latin typeface="Montserrat"/>
              </a:rPr>
              <a:t>Approve the plan and we’ll have your campaign live within a week.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8A7A7E"/>
                </a:solidFill>
                <a:latin typeface="Montserrat"/>
              </a:rPr>
              <a:t>Questions are welcome — nothing here is set in stone until you’re comfortable.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