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Followers after 1 year</c:v>
                </c:pt>
              </c:strCache>
            </c:strRef>
          </c:tx>
          <c:spPr>
            <a:solidFill>
              <a:srgbClr val="B76E79"/>
            </a:solidFill>
            <a:ln>
              <a:noFill/>
            </a:ln>
          </c:spPr>
          <c:cat>
            <c:strRef>
              <c:f>Sheet1!$A$2:$A$5</c:f>
              <c:strCache>
                <c:ptCount val="4"/>
                <c:pt idx="0">
                  <c:v>₱10K</c:v>
                </c:pt>
                <c:pt idx="1">
                  <c:v>₱25K</c:v>
                </c:pt>
                <c:pt idx="2">
                  <c:v>₱50K</c:v>
                </c:pt>
                <c:pt idx="3">
                  <c:v>₱100K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12000</c:v>
                </c:pt>
                <c:pt idx="1">
                  <c:v>30000</c:v>
                </c:pt>
                <c:pt idx="2">
                  <c:v>60000</c:v>
                </c:pt>
                <c:pt idx="3">
                  <c:v>120000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sz="850">
                  <a:solidFill>
                    <a:srgbClr val="2B2228"/>
                  </a:solidFill>
                  <a:latin typeface="Montserrat"/>
                </a:defRPr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gapWidth val="60"/>
        <c:overlap val="-1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9525">
            <a:solidFill>
              <a:srgbClr val="8A7A7E"/>
            </a:solidFill>
          </a:ln>
        </c:spPr>
        <c:txPr>
          <a:bodyPr/>
          <a:lstStyle/>
          <a:p>
            <a:pPr>
              <a:defRPr sz="900">
                <a:solidFill>
                  <a:srgbClr val="8A7A7E"/>
                </a:solidFill>
                <a:latin typeface="Montserrat"/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>
          <c:spPr>
            <a:ln w="9525">
              <a:solidFill>
                <a:srgbClr val="F4E9E3"/>
              </a:solidFill>
            </a:ln>
          </c:spPr>
        </c:majorGridlines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900">
                <a:solidFill>
                  <a:srgbClr val="8A7A7E"/>
                </a:solidFill>
                <a:latin typeface="Montserrat"/>
              </a:defRPr>
            </a:pPr>
          </a:p>
        </c:txPr>
        <c:crossAx val="-2068027336"/>
        <c:crosses val="autoZero"/>
      </c:valAx>
    </c:plotArea>
    <c:dispBlanksAs val="gap"/>
  </c:chart>
  <c:txPr>
    <a:bodyPr/>
    <a:lstStyle/>
    <a:p>
      <a:pPr>
        <a:defRPr sz="900">
          <a:solidFill>
            <a:srgbClr val="2B2228"/>
          </a:solidFill>
          <a:latin typeface="Montserrat"/>
        </a:defRPr>
      </a:pPr>
      <a:endParaRPr lang="en-US"/>
    </a:p>
  </c:txPr>
  <c:externalData r:id="rId1">
    <c:autoUpdate val="0"/>
  </c:externalData>
</c:chartSpace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Set a warm, plain-language tone. This is the version to walk Tita Derms through — no jargon, no 10-person teams, no scary budgets. The promise: honesty about what's realistic, and a small first step they can say yes 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Directly answer the fear of a big, expensive team. ONE essential role — the paid media manager, which is you. Everything else is explicitly optional and additive. This keeps the entry cost and complexity low, matching a startup's reality.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Three plain steps so the first quarter feels manageable and concrete. Test → keep winners → scale. This is the rhythm of good paid media, explained without jargon.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Close on one easy yes: ₱10K/month, light content support, 60-day review. Reiterate the realistic, honest target. Make the next step tiny and concrete so the decision feels safe.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Hold this in reserve. Only show it if they ask 'how exactly will you run it?'. It proves method and depth on demand without front-loading complexity in the main pitch. The full detail lives in the internal media-plan workbook.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Lead with the honest number — 314 after a year. Don't blame their effort; blame the way the apps work (free reach is tiny). This sets up paid media as the obvious fix, not a criticism of their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pivot of the whole pitch. Keep it to one idea: distribution through paid media. Land that this is your core service and the single highest-leverage move for a brand with almost no audience.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Three reassurances a nervous, non-technical startup needs: it reaches NEW people, it's measurable (no wasted money), and they stay in control of spend. Avoid all jargon — no CPM, no ROAS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centerpiece and the honesty engine. Show that results scale roughly with spend — and crucially that even ₱100K/mo lands around 120K in a year, not a million. Highlighted ₱10K row is the recommended, comfortable starting point. Let them pick their comfort level.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Make ₱10K feel safe and smart: month 1 is learning, then it becomes predictable. The honest year-one number is ~12,000 — frame it as real, engaged people (who become customers), not a vanity figure. Reassure: spend is fixed unless they choose to grow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Make the spend tangible so ₱10K feels concrete, not abstract. Show the split across TikTok/IG/FB + a testing buffer, and the real monthly return (reach, views, follows). Emphasise tracking and the monthly shift of budget toward winners — that's the craft they're paying us for. Numbers use the same PH rule of thumb: ~₱60 per 1,000 people reached, ~₱15 per follower.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Answers the two silent questions: 'will you reach the RIGHT people?' and 'how will I know it's working?'. Audience is in human terms (no targeting jargon). The right side promises just three numbers + a plain monthly report — reassuring, not overwhelming. This completes the credibility triangle (what we buy / who we reach / how we measure) without becoming a media plan.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Keep the ambition alive but honest. 1M is the NORTH STAR — the destination over 2–3 years — not a 12-month deadline. The right-hand path shows it's reachable in stages as budget and momentum grow. The bottom line reminds them why we sequence it (1M-in-a-year would need ~₱800K/mo + luck). This frames you as the advisor who shares their big dream AND tells them the truth about the route.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656832"/>
            <a:ext cx="12191695" cy="201168"/>
          </a:xfrm>
          <a:prstGeom prst="rect">
            <a:avLst/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8869680" y="-1371600"/>
            <a:ext cx="4114800" cy="4114800"/>
          </a:xfrm>
          <a:prstGeom prst="ellipse">
            <a:avLst/>
          </a:prstGeom>
          <a:noFill/>
          <a:ln w="15875">
            <a:solidFill>
              <a:srgbClr val="E7BB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9692640" y="4206240"/>
            <a:ext cx="3200400" cy="3200400"/>
          </a:xfrm>
          <a:prstGeom prst="ellipse">
            <a:avLst/>
          </a:prstGeom>
          <a:noFill/>
          <a:ln w="12700">
            <a:solidFill>
              <a:srgbClr val="C9A36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 spc="250">
                <a:solidFill>
                  <a:srgbClr val="B76E79"/>
                </a:solidFill>
                <a:latin typeface="Montserrat"/>
              </a:rPr>
              <a:t>TITA DERMS  ·  GROWTH PLAN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68880"/>
            <a:ext cx="10058400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</a:pPr>
            <a:r>
              <a:rPr sz="4600" b="0" i="0">
                <a:solidFill>
                  <a:srgbClr val="4A2C3A"/>
                </a:solidFill>
                <a:latin typeface="Playfair Display"/>
              </a:rPr>
              <a:t>A Simple, Honest</a:t>
            </a:r>
          </a:p>
          <a:p>
            <a:pPr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</a:pPr>
            <a:r>
              <a:rPr sz="4600" b="0" i="0">
                <a:solidFill>
                  <a:srgbClr val="4A2C3A"/>
                </a:solidFill>
                <a:latin typeface="Playfair Display"/>
              </a:rPr>
              <a:t>Plan to Grow</a:t>
            </a:r>
          </a:p>
        </p:txBody>
      </p:sp>
      <p:sp>
        <p:nvSpPr>
          <p:cNvPr id="9" name="Rectangle 8"/>
          <p:cNvSpPr/>
          <p:nvPr/>
        </p:nvSpPr>
        <p:spPr>
          <a:xfrm>
            <a:off x="960120" y="4343400"/>
            <a:ext cx="731520" cy="27432"/>
          </a:xfrm>
          <a:prstGeom prst="rect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4526280"/>
            <a:ext cx="96012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2B2228"/>
                </a:solidFill>
                <a:latin typeface="Montserrat"/>
              </a:rPr>
              <a:t>Built for where you are today — with a budget that actually makes sense,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2B2228"/>
                </a:solidFill>
                <a:latin typeface="Montserrat"/>
              </a:rPr>
              <a:t>and a clear picture of what it gets you.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81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250">
                <a:solidFill>
                  <a:srgbClr val="B76E79"/>
                </a:solidFill>
                <a:latin typeface="Montserrat"/>
              </a:rPr>
              <a:t>WHO YOU ACTUALLY NEED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13816"/>
            <a:ext cx="108813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4A2C3A"/>
                </a:solidFill>
                <a:latin typeface="Playfair Display"/>
              </a:rPr>
              <a:t>One essential. The rest is nice to have.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777240"/>
            <a:ext cx="502920" cy="20116"/>
          </a:xfrm>
          <a:prstGeom prst="rect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5212080" cy="338328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640080" y="1920240"/>
            <a:ext cx="64008" cy="3383280"/>
          </a:xfrm>
          <a:prstGeom prst="roundRect">
            <a:avLst>
              <a:gd name="adj" fmla="val 50000"/>
            </a:avLst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914400" y="2148840"/>
            <a:ext cx="2103120" cy="411480"/>
          </a:xfrm>
          <a:prstGeom prst="roundRect">
            <a:avLst>
              <a:gd name="adj" fmla="val 50000"/>
            </a:avLst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148840"/>
            <a:ext cx="2103120" cy="4114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 spc="50">
                <a:solidFill>
                  <a:srgbClr val="FFFFFF"/>
                </a:solidFill>
                <a:latin typeface="Montserrat"/>
              </a:rPr>
              <a:t>START HERE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697480"/>
            <a:ext cx="46634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900" b="1" i="0">
                <a:solidFill>
                  <a:srgbClr val="4A2C3A"/>
                </a:solidFill>
                <a:latin typeface="Montserrat"/>
              </a:rPr>
              <a:t>Paid Media Manager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200400"/>
            <a:ext cx="4663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0" i="1">
                <a:solidFill>
                  <a:srgbClr val="B76E79"/>
                </a:solidFill>
                <a:latin typeface="Montserrat"/>
              </a:rPr>
              <a:t>(this is us)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3657600"/>
            <a:ext cx="4663440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8000"/>
              </a:lnSpc>
              <a:spcAft>
                <a:spcPts val="900"/>
              </a:spcAft>
            </a:pPr>
            <a:r>
              <a:rPr sz="1250" b="1">
                <a:solidFill>
                  <a:srgbClr val="B76E79"/>
                </a:solidFill>
                <a:latin typeface="Montserrat"/>
              </a:rPr>
              <a:t>—  </a:t>
            </a:r>
            <a:r>
              <a:rPr sz="1250" b="0">
                <a:solidFill>
                  <a:srgbClr val="2B2228"/>
                </a:solidFill>
                <a:latin typeface="Montserrat"/>
              </a:rPr>
              <a:t>Sets up and runs your ads</a:t>
            </a:r>
          </a:p>
          <a:p>
            <a:pPr>
              <a:lnSpc>
                <a:spcPct val="108000"/>
              </a:lnSpc>
              <a:spcAft>
                <a:spcPts val="900"/>
              </a:spcAft>
            </a:pPr>
            <a:r>
              <a:rPr sz="1250" b="1">
                <a:solidFill>
                  <a:srgbClr val="B76E79"/>
                </a:solidFill>
                <a:latin typeface="Montserrat"/>
              </a:rPr>
              <a:t>—  </a:t>
            </a:r>
            <a:r>
              <a:rPr sz="1250" b="0">
                <a:solidFill>
                  <a:srgbClr val="2B2228"/>
                </a:solidFill>
                <a:latin typeface="Montserrat"/>
              </a:rPr>
              <a:t>Finds what works and cuts what doesn't</a:t>
            </a:r>
          </a:p>
          <a:p>
            <a:pPr>
              <a:lnSpc>
                <a:spcPct val="108000"/>
              </a:lnSpc>
              <a:spcAft>
                <a:spcPts val="900"/>
              </a:spcAft>
            </a:pPr>
            <a:r>
              <a:rPr sz="1250" b="1">
                <a:solidFill>
                  <a:srgbClr val="B76E79"/>
                </a:solidFill>
                <a:latin typeface="Montserrat"/>
              </a:rPr>
              <a:t>—  </a:t>
            </a:r>
            <a:r>
              <a:rPr sz="1250" b="0">
                <a:solidFill>
                  <a:srgbClr val="2B2228"/>
                </a:solidFill>
                <a:latin typeface="Montserrat"/>
              </a:rPr>
              <a:t>Reports results in plain language</a:t>
            </a:r>
          </a:p>
          <a:p>
            <a:pPr>
              <a:lnSpc>
                <a:spcPct val="108000"/>
              </a:lnSpc>
              <a:spcAft>
                <a:spcPts val="900"/>
              </a:spcAft>
            </a:pPr>
            <a:r>
              <a:rPr sz="1250" b="1">
                <a:solidFill>
                  <a:srgbClr val="B76E79"/>
                </a:solidFill>
                <a:latin typeface="Montserrat"/>
              </a:rPr>
              <a:t>—  </a:t>
            </a:r>
            <a:r>
              <a:rPr sz="1250" b="0">
                <a:solidFill>
                  <a:srgbClr val="2B2228"/>
                </a:solidFill>
                <a:latin typeface="Montserrat"/>
              </a:rPr>
              <a:t>Scales spend only when you're ready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080760" y="1920240"/>
            <a:ext cx="5486400" cy="3383280"/>
          </a:xfrm>
          <a:prstGeom prst="roundRect">
            <a:avLst>
              <a:gd name="adj" fmla="val 4000"/>
            </a:avLst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55080" y="2148840"/>
            <a:ext cx="49377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100">
                <a:solidFill>
                  <a:srgbClr val="8A7A7E"/>
                </a:solidFill>
                <a:latin typeface="Montserrat"/>
              </a:rPr>
              <a:t>NICE TO HAVE — ADD AS YOU GROW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55080" y="2606040"/>
            <a:ext cx="5029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C98A95"/>
                </a:solidFill>
                <a:latin typeface="Montserrat"/>
              </a:rPr>
              <a:t>○  </a:t>
            </a:r>
            <a:r>
              <a:rPr sz="1250" b="1" i="0">
                <a:solidFill>
                  <a:srgbClr val="4A2C3A"/>
                </a:solidFill>
                <a:latin typeface="Montserrat"/>
              </a:rPr>
              <a:t>Content &amp; video help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75120" y="2862072"/>
            <a:ext cx="470916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8A7A7E"/>
                </a:solidFill>
                <a:latin typeface="Montserrat"/>
              </a:rPr>
              <a:t>Better videos make ads cheaper and more effective.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55080" y="3264408"/>
            <a:ext cx="5029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C98A95"/>
                </a:solidFill>
                <a:latin typeface="Montserrat"/>
              </a:rPr>
              <a:t>○  </a:t>
            </a:r>
            <a:r>
              <a:rPr sz="1250" b="1" i="0">
                <a:solidFill>
                  <a:srgbClr val="4A2C3A"/>
                </a:solidFill>
                <a:latin typeface="Montserrat"/>
              </a:rPr>
              <a:t>A few small creators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75120" y="3520440"/>
            <a:ext cx="470916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8A7A7E"/>
                </a:solidFill>
                <a:latin typeface="Montserrat"/>
              </a:rPr>
              <a:t>Borrow their audiences for extra reach and trust.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55080" y="3922776"/>
            <a:ext cx="5029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C98A95"/>
                </a:solidFill>
                <a:latin typeface="Montserrat"/>
              </a:rPr>
              <a:t>○  </a:t>
            </a:r>
            <a:r>
              <a:rPr sz="1250" b="1" i="0">
                <a:solidFill>
                  <a:srgbClr val="4A2C3A"/>
                </a:solidFill>
                <a:latin typeface="Montserrat"/>
              </a:rPr>
              <a:t>Community / replies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75120" y="4178808"/>
            <a:ext cx="470916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8A7A7E"/>
                </a:solidFill>
                <a:latin typeface="Montserrat"/>
              </a:rPr>
              <a:t>Someone to answer comments and DMs.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55080" y="4581144"/>
            <a:ext cx="5029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C98A95"/>
                </a:solidFill>
                <a:latin typeface="Montserrat"/>
              </a:rPr>
              <a:t>○  </a:t>
            </a:r>
            <a:r>
              <a:rPr sz="1250" b="1" i="0">
                <a:solidFill>
                  <a:srgbClr val="4A2C3A"/>
                </a:solidFill>
                <a:latin typeface="Montserrat"/>
              </a:rPr>
              <a:t>Designer, editor, etc.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75120" y="4837176"/>
            <a:ext cx="470916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8A7A7E"/>
                </a:solidFill>
                <a:latin typeface="Montserrat"/>
              </a:rPr>
              <a:t>Polish — only once the basics are working.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" y="6574536"/>
            <a:ext cx="8229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0" i="0" spc="50">
                <a:solidFill>
                  <a:srgbClr val="8A7A7E"/>
                </a:solidFill>
                <a:latin typeface="Montserrat"/>
              </a:rPr>
              <a:t>Tita Derms Growth System  ·  Confidential — Prepared by Agency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180015" y="6574536"/>
            <a:ext cx="1371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1" i="0" spc="100">
                <a:solidFill>
                  <a:srgbClr val="8A7A7E"/>
                </a:solidFill>
                <a:latin typeface="Montserrat"/>
              </a:rPr>
              <a:t>10 / 13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81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250">
                <a:solidFill>
                  <a:srgbClr val="B76E79"/>
                </a:solidFill>
                <a:latin typeface="Montserrat"/>
              </a:rPr>
              <a:t>YOUR SIMPLE START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13816"/>
            <a:ext cx="108813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4A2C3A"/>
                </a:solidFill>
                <a:latin typeface="Playfair Display"/>
              </a:rPr>
              <a:t>First 90 days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777240"/>
            <a:ext cx="502920" cy="20116"/>
          </a:xfrm>
          <a:prstGeom prst="rect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822960" y="2377440"/>
            <a:ext cx="822960" cy="822960"/>
          </a:xfrm>
          <a:prstGeom prst="ellipse">
            <a:avLst/>
          </a:prstGeom>
          <a:solidFill>
            <a:srgbClr val="C98A9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2377440"/>
            <a:ext cx="82296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800" b="0" i="0">
                <a:solidFill>
                  <a:srgbClr val="FFFFFF"/>
                </a:solidFill>
                <a:latin typeface="Playfair Display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0240" y="2395728"/>
            <a:ext cx="21945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100">
                <a:solidFill>
                  <a:srgbClr val="C98A95"/>
                </a:solidFill>
                <a:latin typeface="Montserrat"/>
              </a:rPr>
              <a:t>DAYS 1–30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20240" y="2688336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1" i="0">
                <a:solidFill>
                  <a:srgbClr val="4A2C3A"/>
                </a:solidFill>
                <a:latin typeface="Montserrat"/>
              </a:rPr>
              <a:t>Get set up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9280" y="2487168"/>
            <a:ext cx="585216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2B2228"/>
                </a:solidFill>
                <a:latin typeface="Montserrat"/>
              </a:rPr>
              <a:t>Connect your accounts, build your first ads, and start testing.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3200400"/>
            <a:ext cx="3657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C9A36B"/>
                </a:solidFill>
                <a:latin typeface="Montserrat"/>
              </a:rPr>
              <a:t>↓</a:t>
            </a:r>
          </a:p>
        </p:txBody>
      </p:sp>
      <p:sp>
        <p:nvSpPr>
          <p:cNvPr id="12" name="Oval 11"/>
          <p:cNvSpPr/>
          <p:nvPr/>
        </p:nvSpPr>
        <p:spPr>
          <a:xfrm>
            <a:off x="822960" y="3520440"/>
            <a:ext cx="822960" cy="822960"/>
          </a:xfrm>
          <a:prstGeom prst="ellipse">
            <a:avLst/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3520440"/>
            <a:ext cx="82296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800" b="0" i="0">
                <a:solidFill>
                  <a:srgbClr val="FFFFFF"/>
                </a:solidFill>
                <a:latin typeface="Playfair Display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20240" y="3538728"/>
            <a:ext cx="21945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100">
                <a:solidFill>
                  <a:srgbClr val="A98245"/>
                </a:solidFill>
                <a:latin typeface="Montserrat"/>
              </a:rPr>
              <a:t>DAYS 31–60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20240" y="3831336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1" i="0">
                <a:solidFill>
                  <a:srgbClr val="4A2C3A"/>
                </a:solidFill>
                <a:latin typeface="Montserrat"/>
              </a:rPr>
              <a:t>Find the winners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69280" y="3630168"/>
            <a:ext cx="585216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2B2228"/>
                </a:solidFill>
                <a:latin typeface="Montserrat"/>
              </a:rPr>
              <a:t>Keep the ads people love, drop the ones they ignore.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3000" y="4343400"/>
            <a:ext cx="3657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C9A36B"/>
                </a:solidFill>
                <a:latin typeface="Montserrat"/>
              </a:rPr>
              <a:t>↓</a:t>
            </a:r>
          </a:p>
        </p:txBody>
      </p:sp>
      <p:sp>
        <p:nvSpPr>
          <p:cNvPr id="18" name="Oval 17"/>
          <p:cNvSpPr/>
          <p:nvPr/>
        </p:nvSpPr>
        <p:spPr>
          <a:xfrm>
            <a:off x="822960" y="4663440"/>
            <a:ext cx="822960" cy="822960"/>
          </a:xfrm>
          <a:prstGeom prst="ellipse">
            <a:avLst/>
          </a:prstGeom>
          <a:solidFill>
            <a:srgbClr val="4A2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" y="4663440"/>
            <a:ext cx="82296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800" b="0" i="0">
                <a:solidFill>
                  <a:srgbClr val="FFFFFF"/>
                </a:solidFill>
                <a:latin typeface="Playfair Display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0240" y="4681727"/>
            <a:ext cx="21945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100">
                <a:solidFill>
                  <a:srgbClr val="4A2C3A"/>
                </a:solidFill>
                <a:latin typeface="Montserrat"/>
              </a:rPr>
              <a:t>DAYS 61–90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20240" y="4974336"/>
            <a:ext cx="3657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1" i="0">
                <a:solidFill>
                  <a:srgbClr val="4A2C3A"/>
                </a:solidFill>
                <a:latin typeface="Montserrat"/>
              </a:rPr>
              <a:t>Scale what works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669280" y="4773168"/>
            <a:ext cx="585216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2B2228"/>
                </a:solidFill>
                <a:latin typeface="Montserrat"/>
              </a:rPr>
              <a:t>Put your budget behind the winners — and see your first clear results.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" y="6574536"/>
            <a:ext cx="8229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0" i="0" spc="50">
                <a:solidFill>
                  <a:srgbClr val="8A7A7E"/>
                </a:solidFill>
                <a:latin typeface="Montserrat"/>
              </a:rPr>
              <a:t>Tita Derms Growth System  ·  Confidential — Prepared by Agency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180015" y="6574536"/>
            <a:ext cx="1371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1" i="0" spc="100">
                <a:solidFill>
                  <a:srgbClr val="8A7A7E"/>
                </a:solidFill>
                <a:latin typeface="Montserrat"/>
              </a:rPr>
              <a:t>11 / 13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4A2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 spc="200">
                <a:solidFill>
                  <a:srgbClr val="E7BBC0"/>
                </a:solidFill>
                <a:latin typeface="Montserrat"/>
              </a:rPr>
              <a:t>WHAT WE RECOMMEND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73736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300" b="0" i="0">
                <a:solidFill>
                  <a:srgbClr val="FFFFFF"/>
                </a:solidFill>
                <a:latin typeface="Playfair Display"/>
              </a:rPr>
              <a:t>A small, smart first step</a:t>
            </a:r>
          </a:p>
        </p:txBody>
      </p:sp>
      <p:sp>
        <p:nvSpPr>
          <p:cNvPr id="6" name="Rectangle 5"/>
          <p:cNvSpPr/>
          <p:nvPr/>
        </p:nvSpPr>
        <p:spPr>
          <a:xfrm>
            <a:off x="960120" y="2423160"/>
            <a:ext cx="731520" cy="27432"/>
          </a:xfrm>
          <a:prstGeom prst="rect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" y="2743200"/>
            <a:ext cx="10058400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8000"/>
              </a:lnSpc>
              <a:spcAft>
                <a:spcPts val="1200"/>
              </a:spcAft>
            </a:pPr>
            <a:r>
              <a:rPr sz="1550" b="1">
                <a:solidFill>
                  <a:srgbClr val="E7BBC0"/>
                </a:solidFill>
                <a:latin typeface="Montserrat"/>
              </a:rPr>
              <a:t>—  </a:t>
            </a:r>
            <a:r>
              <a:rPr sz="1550" b="0">
                <a:solidFill>
                  <a:srgbClr val="FBF6F1"/>
                </a:solidFill>
                <a:latin typeface="Montserrat"/>
              </a:rPr>
              <a:t>Start with ₱10,000 / month in paid media — run by us.</a:t>
            </a:r>
          </a:p>
          <a:p>
            <a:pPr>
              <a:lnSpc>
                <a:spcPct val="108000"/>
              </a:lnSpc>
              <a:spcAft>
                <a:spcPts val="1200"/>
              </a:spcAft>
            </a:pPr>
            <a:r>
              <a:rPr sz="1550" b="1">
                <a:solidFill>
                  <a:srgbClr val="E7BBC0"/>
                </a:solidFill>
                <a:latin typeface="Montserrat"/>
              </a:rPr>
              <a:t>—  </a:t>
            </a:r>
            <a:r>
              <a:rPr sz="1550" b="0">
                <a:solidFill>
                  <a:srgbClr val="FBF6F1"/>
                </a:solidFill>
                <a:latin typeface="Montserrat"/>
              </a:rPr>
              <a:t>Add a little content help so the ads have good videos to work with.</a:t>
            </a:r>
          </a:p>
          <a:p>
            <a:pPr>
              <a:lnSpc>
                <a:spcPct val="108000"/>
              </a:lnSpc>
              <a:spcAft>
                <a:spcPts val="1200"/>
              </a:spcAft>
            </a:pPr>
            <a:r>
              <a:rPr sz="1550" b="1">
                <a:solidFill>
                  <a:srgbClr val="E7BBC0"/>
                </a:solidFill>
                <a:latin typeface="Montserrat"/>
              </a:rPr>
              <a:t>—  </a:t>
            </a:r>
            <a:r>
              <a:rPr sz="1550" b="0">
                <a:solidFill>
                  <a:srgbClr val="FBF6F1"/>
                </a:solidFill>
                <a:latin typeface="Montserrat"/>
              </a:rPr>
              <a:t>Review together after 60 days. Scale only what's working.</a:t>
            </a:r>
          </a:p>
          <a:p>
            <a:pPr>
              <a:lnSpc>
                <a:spcPct val="108000"/>
              </a:lnSpc>
              <a:spcAft>
                <a:spcPts val="1200"/>
              </a:spcAft>
            </a:pPr>
            <a:r>
              <a:rPr sz="1550" b="1">
                <a:solidFill>
                  <a:srgbClr val="E7BBC0"/>
                </a:solidFill>
                <a:latin typeface="Montserrat"/>
              </a:rPr>
              <a:t>—  </a:t>
            </a:r>
            <a:r>
              <a:rPr sz="1550" b="0">
                <a:solidFill>
                  <a:srgbClr val="FBF6F1"/>
                </a:solidFill>
                <a:latin typeface="Montserrat"/>
              </a:rPr>
              <a:t>Realistic year-one target: ~12,000–15,000 engaged followers + real customers.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14400" y="5212080"/>
            <a:ext cx="10332720" cy="960120"/>
          </a:xfrm>
          <a:prstGeom prst="roundRect">
            <a:avLst>
              <a:gd name="adj" fmla="val 4000"/>
            </a:avLst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5212080"/>
            <a:ext cx="1033272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900" b="0" i="0">
                <a:solidFill>
                  <a:srgbClr val="FFFFFF"/>
                </a:solidFill>
                <a:latin typeface="Playfair Display"/>
              </a:rPr>
              <a:t>Next step:  approve the ₱10K starter and we go live within 2 weeks.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640080" y="502920"/>
            <a:ext cx="1554480" cy="365760"/>
          </a:xfrm>
          <a:prstGeom prst="roundRect">
            <a:avLst>
              <a:gd name="adj" fmla="val 50000"/>
            </a:avLst>
          </a:prstGeom>
          <a:solidFill>
            <a:srgbClr val="4A2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554480" cy="3657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 spc="50">
                <a:solidFill>
                  <a:srgbClr val="E7BBC0"/>
                </a:solidFill>
                <a:latin typeface="Montserrat"/>
              </a:rPr>
              <a:t>APPENDIX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960120"/>
            <a:ext cx="10881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250">
                <a:solidFill>
                  <a:srgbClr val="B76E79"/>
                </a:solidFill>
                <a:latin typeface="Montserrat"/>
              </a:rPr>
              <a:t>FOR THE “HOW EXACTLY” CONVERSATION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271016"/>
            <a:ext cx="108813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4A2C3A"/>
                </a:solidFill>
                <a:latin typeface="Playfair Display"/>
              </a:rPr>
              <a:t>Your monthly media plan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1234440"/>
            <a:ext cx="502920" cy="20116"/>
          </a:xfrm>
          <a:prstGeom prst="rect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40080" y="2194560"/>
          <a:ext cx="10972797" cy="3108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5037"/>
                <a:gridCol w="997527"/>
                <a:gridCol w="3255088"/>
                <a:gridCol w="1680045"/>
                <a:gridCol w="1575043"/>
                <a:gridCol w="2100057"/>
              </a:tblGrid>
              <a:tr h="518160">
                <a:tc>
                  <a:txBody>
                    <a:bodyPr wrap="square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Montserrat"/>
                        </a:rPr>
                        <a:t>Platform</a:t>
                      </a:r>
                    </a:p>
                  </a:txBody>
                  <a:tcPr marL="91440" marR="73152" marT="36576" marB="36576" anchor="ctr">
                    <a:solidFill>
                      <a:srgbClr val="4A2C3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Montserrat"/>
                        </a:rPr>
                        <a:t>₱/mo</a:t>
                      </a:r>
                    </a:p>
                  </a:txBody>
                  <a:tcPr marL="91440" marR="73152" marT="36576" marB="36576" anchor="ctr">
                    <a:solidFill>
                      <a:srgbClr val="4A2C3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Montserrat"/>
                        </a:rPr>
                        <a:t>What we run</a:t>
                      </a:r>
                    </a:p>
                  </a:txBody>
                  <a:tcPr marL="91440" marR="73152" marT="36576" marB="36576" anchor="ctr">
                    <a:solidFill>
                      <a:srgbClr val="4A2C3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Montserrat"/>
                        </a:rPr>
                        <a:t>Goal</a:t>
                      </a:r>
                    </a:p>
                  </a:txBody>
                  <a:tcPr marL="91440" marR="73152" marT="36576" marB="36576" anchor="ctr">
                    <a:solidFill>
                      <a:srgbClr val="4A2C3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Montserrat"/>
                        </a:rPr>
                        <a:t>Who</a:t>
                      </a:r>
                    </a:p>
                  </a:txBody>
                  <a:tcPr marL="91440" marR="73152" marT="36576" marB="36576" anchor="ctr">
                    <a:solidFill>
                      <a:srgbClr val="4A2C3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Montserrat"/>
                        </a:rPr>
                        <a:t>What we watch</a:t>
                      </a:r>
                    </a:p>
                  </a:txBody>
                  <a:tcPr marL="91440" marR="73152" marT="36576" marB="36576" anchor="ctr">
                    <a:solidFill>
                      <a:srgbClr val="4A2C3A"/>
                    </a:solidFill>
                  </a:tcPr>
                </a:tc>
              </a:tr>
              <a:tr h="51816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TikTok</a:t>
                      </a:r>
                    </a:p>
                  </a:txBody>
                  <a:tcPr marL="91440" marR="73152" marT="36576" marB="36576" anchor="ctr">
                    <a:solidFill>
                      <a:srgbClr val="FBF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₱4,000</a:t>
                      </a:r>
                    </a:p>
                  </a:txBody>
                  <a:tcPr marL="91440" marR="73152" marT="36576" marB="36576" anchor="ctr">
                    <a:solidFill>
                      <a:srgbClr val="FBF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Video ads + boosting your best posts (Spark Ads)</a:t>
                      </a:r>
                    </a:p>
                  </a:txBody>
                  <a:tcPr marL="91440" marR="73152" marT="36576" marB="36576" anchor="ctr">
                    <a:solidFill>
                      <a:srgbClr val="FBF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Reach &amp; views</a:t>
                      </a:r>
                    </a:p>
                  </a:txBody>
                  <a:tcPr marL="91440" marR="73152" marT="36576" marB="36576" anchor="ctr">
                    <a:solidFill>
                      <a:srgbClr val="FBF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Women 18–34</a:t>
                      </a:r>
                    </a:p>
                  </a:txBody>
                  <a:tcPr marL="91440" marR="73152" marT="36576" marB="36576" anchor="ctr">
                    <a:solidFill>
                      <a:srgbClr val="FBF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Cost/view, profile visits</a:t>
                      </a:r>
                    </a:p>
                  </a:txBody>
                  <a:tcPr marL="91440" marR="73152" marT="36576" marB="36576" anchor="ctr">
                    <a:solidFill>
                      <a:srgbClr val="FBF6F1"/>
                    </a:solidFill>
                  </a:tcPr>
                </a:tc>
              </a:tr>
              <a:tr h="51816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Instagram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₱3,000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Reels ads + boosted Reels; carousels for saves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New followers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Women 25–34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Follows, saves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</a:tr>
              <a:tr h="51816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Facebook</a:t>
                      </a:r>
                    </a:p>
                  </a:txBody>
                  <a:tcPr marL="91440" marR="73152" marT="36576" marB="36576" anchor="ctr">
                    <a:solidFill>
                      <a:srgbClr val="FBF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₱2,000</a:t>
                      </a:r>
                    </a:p>
                  </a:txBody>
                  <a:tcPr marL="91440" marR="73152" marT="36576" marB="36576" anchor="ctr">
                    <a:solidFill>
                      <a:srgbClr val="FBF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Video + re-showing ads to people who watched</a:t>
                      </a:r>
                    </a:p>
                  </a:txBody>
                  <a:tcPr marL="91440" marR="73152" marT="36576" marB="36576" anchor="ctr">
                    <a:solidFill>
                      <a:srgbClr val="FBF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Follows &amp; trust</a:t>
                      </a:r>
                    </a:p>
                  </a:txBody>
                  <a:tcPr marL="91440" marR="73152" marT="36576" marB="36576" anchor="ctr">
                    <a:solidFill>
                      <a:srgbClr val="FBF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35–50 + warm</a:t>
                      </a:r>
                    </a:p>
                  </a:txBody>
                  <a:tcPr marL="91440" marR="73152" marT="36576" marB="36576" anchor="ctr">
                    <a:solidFill>
                      <a:srgbClr val="FBF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Cost per follower</a:t>
                      </a:r>
                    </a:p>
                  </a:txBody>
                  <a:tcPr marL="91440" marR="73152" marT="36576" marB="36576" anchor="ctr">
                    <a:solidFill>
                      <a:srgbClr val="FBF6F1"/>
                    </a:solidFill>
                  </a:tcPr>
                </a:tc>
              </a:tr>
              <a:tr h="51816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Testing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₱1,000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A/B new hooks &amp; audiences every week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Find winners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Rotating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B2228"/>
                          </a:solidFill>
                          <a:latin typeface="Montserrat"/>
                        </a:rPr>
                        <a:t>Win-rate → scale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</a:tr>
              <a:tr h="518160">
                <a:tc>
                  <a:txBody>
                    <a:bodyPr wrap="square"/>
                    <a:lstStyle/>
                    <a:p>
                      <a:pPr algn="l"/>
                      <a:r>
                        <a:rPr sz="1000" b="1">
                          <a:solidFill>
                            <a:srgbClr val="4A2C3A"/>
                          </a:solidFill>
                          <a:latin typeface="Montserrat"/>
                        </a:rPr>
                        <a:t>Total / month</a:t>
                      </a:r>
                    </a:p>
                  </a:txBody>
                  <a:tcPr marL="91440" marR="73152" marT="36576" marB="36576" anchor="ctr">
                    <a:solidFill>
                      <a:srgbClr val="F3DDD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4A2C3A"/>
                          </a:solidFill>
                          <a:latin typeface="Montserrat"/>
                        </a:rPr>
                        <a:t>₱10,000</a:t>
                      </a:r>
                    </a:p>
                  </a:txBody>
                  <a:tcPr marL="91440" marR="73152" marT="36576" marB="36576" anchor="ctr">
                    <a:solidFill>
                      <a:srgbClr val="F3DDD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4A2C3A"/>
                          </a:solidFill>
                          <a:latin typeface="Montserrat"/>
                        </a:rPr>
                        <a:t>Blended monthly result →</a:t>
                      </a:r>
                    </a:p>
                  </a:txBody>
                  <a:tcPr marL="91440" marR="73152" marT="36576" marB="36576" anchor="ctr">
                    <a:solidFill>
                      <a:srgbClr val="F3DDD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4A2C3A"/>
                          </a:solidFill>
                          <a:latin typeface="Montserrat"/>
                        </a:rPr>
                        <a:t>≈120K reached</a:t>
                      </a:r>
                    </a:p>
                  </a:txBody>
                  <a:tcPr marL="91440" marR="73152" marT="36576" marB="36576" anchor="ctr">
                    <a:solidFill>
                      <a:srgbClr val="F3DDD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4A2C3A"/>
                          </a:solidFill>
                          <a:latin typeface="Montserrat"/>
                        </a:rPr>
                        <a:t>≈60K views</a:t>
                      </a:r>
                    </a:p>
                  </a:txBody>
                  <a:tcPr marL="91440" marR="73152" marT="36576" marB="36576" anchor="ctr">
                    <a:solidFill>
                      <a:srgbClr val="F3DDD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4A2C3A"/>
                          </a:solidFill>
                          <a:latin typeface="Montserrat"/>
                        </a:rPr>
                        <a:t>≈1,000 follows</a:t>
                      </a:r>
                    </a:p>
                  </a:txBody>
                  <a:tcPr marL="91440" marR="73152" marT="36576" marB="36576" anchor="ctr">
                    <a:solidFill>
                      <a:srgbClr val="F3DDDF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40080" y="5486400"/>
            <a:ext cx="109728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B76E79"/>
                </a:solidFill>
                <a:latin typeface="Montserrat"/>
              </a:rPr>
              <a:t>Rule of thumb (Philippines):  </a:t>
            </a:r>
            <a:r>
              <a:rPr sz="1050" b="0" i="0">
                <a:solidFill>
                  <a:srgbClr val="2B2228"/>
                </a:solidFill>
                <a:latin typeface="Montserrat"/>
              </a:rPr>
              <a:t>~₱60 to reach 1,000 people · ~₱15 per new follower. Mostly video; Facebook is the retargeting layer. Full editable media plan, audience setup &amp; pacing model available on request.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6574536"/>
            <a:ext cx="8229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0" i="0" spc="50">
                <a:solidFill>
                  <a:srgbClr val="8A7A7E"/>
                </a:solidFill>
                <a:latin typeface="Montserrat"/>
              </a:rPr>
              <a:t>Tita Derms Growth System  ·  Confidential — Prepared by Agency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180015" y="6574536"/>
            <a:ext cx="1371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1" i="0" spc="100">
                <a:solidFill>
                  <a:srgbClr val="8A7A7E"/>
                </a:solidFill>
                <a:latin typeface="Montserrat"/>
              </a:rPr>
              <a:t>13 / 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81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250">
                <a:solidFill>
                  <a:srgbClr val="B76E79"/>
                </a:solidFill>
                <a:latin typeface="Montserrat"/>
              </a:rPr>
              <a:t>WHERE YOU ARE TODAY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13816"/>
            <a:ext cx="108813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4A2C3A"/>
                </a:solidFill>
                <a:latin typeface="Playfair Display"/>
              </a:rPr>
              <a:t>Great content. Almost no one sees it.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777240"/>
            <a:ext cx="502920" cy="20116"/>
          </a:xfrm>
          <a:prstGeom prst="rect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4206240" cy="310896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640080" y="1920240"/>
            <a:ext cx="64008" cy="3108960"/>
          </a:xfrm>
          <a:prstGeom prst="roundRect">
            <a:avLst>
              <a:gd name="adj" fmla="val 50000"/>
            </a:avLst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2240280"/>
            <a:ext cx="420624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6400" b="0" i="0">
                <a:solidFill>
                  <a:srgbClr val="4A2C3A"/>
                </a:solidFill>
                <a:latin typeface="Playfair Display"/>
              </a:rPr>
              <a:t>314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383280"/>
            <a:ext cx="420624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150">
                <a:solidFill>
                  <a:srgbClr val="B76E79"/>
                </a:solidFill>
                <a:latin typeface="Montserrat"/>
              </a:rPr>
              <a:t>TOTAL FOLLOWERS TODAY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3794760"/>
            <a:ext cx="384048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0" i="0">
                <a:solidFill>
                  <a:srgbClr val="2B2228"/>
                </a:solidFill>
                <a:latin typeface="Montserrat"/>
              </a:rPr>
              <a:t>Facebook 37   ·   Instagram 175   ·   TikTok 102</a:t>
            </a:r>
          </a:p>
          <a:p>
            <a:pPr algn="ctr">
              <a:lnSpc>
                <a:spcPct val="140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0" i="1">
                <a:solidFill>
                  <a:srgbClr val="8A7A7E"/>
                </a:solidFill>
                <a:latin typeface="Montserrat"/>
              </a:rPr>
              <a:t>After a year of posting.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2080" y="2011680"/>
            <a:ext cx="6400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150">
                <a:solidFill>
                  <a:srgbClr val="B76E79"/>
                </a:solidFill>
                <a:latin typeface="Montserrat"/>
              </a:rPr>
              <a:t>HERE'S THE REAL PROBLEM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12080" y="2514600"/>
            <a:ext cx="64008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8000"/>
              </a:lnSpc>
              <a:spcAft>
                <a:spcPts val="1300"/>
              </a:spcAft>
            </a:pPr>
            <a:r>
              <a:rPr sz="1400" b="1">
                <a:solidFill>
                  <a:srgbClr val="B76E79"/>
                </a:solidFill>
                <a:latin typeface="Montserrat"/>
              </a:rPr>
              <a:t>—  </a:t>
            </a:r>
            <a:r>
              <a:rPr sz="1400" b="0">
                <a:solidFill>
                  <a:srgbClr val="2B2228"/>
                </a:solidFill>
                <a:latin typeface="Montserrat"/>
              </a:rPr>
              <a:t>You're already making plenty of content — that's not the issue.</a:t>
            </a:r>
          </a:p>
          <a:p>
            <a:pPr>
              <a:lnSpc>
                <a:spcPct val="108000"/>
              </a:lnSpc>
              <a:spcAft>
                <a:spcPts val="1300"/>
              </a:spcAft>
            </a:pPr>
            <a:r>
              <a:rPr sz="1400" b="1">
                <a:solidFill>
                  <a:srgbClr val="B76E79"/>
                </a:solidFill>
                <a:latin typeface="Montserrat"/>
              </a:rPr>
              <a:t>—  </a:t>
            </a:r>
            <a:r>
              <a:rPr sz="1400" b="0">
                <a:solidFill>
                  <a:srgbClr val="2B2228"/>
                </a:solidFill>
                <a:latin typeface="Montserrat"/>
              </a:rPr>
              <a:t>Social apps only show your posts to a tiny slice of people for free (often 1–2%).</a:t>
            </a:r>
          </a:p>
          <a:p>
            <a:pPr>
              <a:lnSpc>
                <a:spcPct val="108000"/>
              </a:lnSpc>
              <a:spcAft>
                <a:spcPts val="1300"/>
              </a:spcAft>
            </a:pPr>
            <a:r>
              <a:rPr sz="1400" b="1">
                <a:solidFill>
                  <a:srgbClr val="B76E79"/>
                </a:solidFill>
                <a:latin typeface="Montserrat"/>
              </a:rPr>
              <a:t>—  </a:t>
            </a:r>
            <a:r>
              <a:rPr sz="1400" b="0">
                <a:solidFill>
                  <a:srgbClr val="2B2228"/>
                </a:solidFill>
                <a:latin typeface="Montserrat"/>
              </a:rPr>
              <a:t>So your videos and tips are good — they're just not reaching new people.</a:t>
            </a:r>
          </a:p>
          <a:p>
            <a:pPr>
              <a:lnSpc>
                <a:spcPct val="108000"/>
              </a:lnSpc>
              <a:spcAft>
                <a:spcPts val="1300"/>
              </a:spcAft>
            </a:pPr>
            <a:r>
              <a:rPr sz="1400" b="1">
                <a:solidFill>
                  <a:srgbClr val="B76E79"/>
                </a:solidFill>
                <a:latin typeface="Montserrat"/>
              </a:rPr>
              <a:t>—  </a:t>
            </a:r>
            <a:r>
              <a:rPr sz="1400" b="0">
                <a:solidFill>
                  <a:srgbClr val="2B2228"/>
                </a:solidFill>
                <a:latin typeface="Montserrat"/>
              </a:rPr>
              <a:t>Posting more won't fix it. Getting it in front of people will.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6574536"/>
            <a:ext cx="8229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0" i="0" spc="50">
                <a:solidFill>
                  <a:srgbClr val="8A7A7E"/>
                </a:solidFill>
                <a:latin typeface="Montserrat"/>
              </a:rPr>
              <a:t>Tita Derms Growth System  ·  Confidential — Prepared by Agency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180015" y="6574536"/>
            <a:ext cx="1371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1" i="0" spc="100">
                <a:solidFill>
                  <a:srgbClr val="8A7A7E"/>
                </a:solidFill>
                <a:latin typeface="Montserrat"/>
              </a:rPr>
              <a:t>02 / 13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4A2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55448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 spc="200">
                <a:solidFill>
                  <a:srgbClr val="E7BBC0"/>
                </a:solidFill>
                <a:latin typeface="Montserrat"/>
              </a:rPr>
              <a:t>THE ONE THING THAT CHANGES THIS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057400"/>
            <a:ext cx="10515600" cy="1645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3600" b="0" i="0">
                <a:solidFill>
                  <a:srgbClr val="FFFFFF"/>
                </a:solidFill>
                <a:latin typeface="Playfair Display"/>
              </a:rPr>
              <a:t>Stop hoping to be found.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3600" b="0" i="0">
                <a:solidFill>
                  <a:srgbClr val="E7BBC0"/>
                </a:solidFill>
                <a:latin typeface="Playfair Display"/>
              </a:rPr>
              <a:t>Pay to put your content in front of the right people.</a:t>
            </a:r>
          </a:p>
        </p:txBody>
      </p:sp>
      <p:sp>
        <p:nvSpPr>
          <p:cNvPr id="6" name="Rectangle 5"/>
          <p:cNvSpPr/>
          <p:nvPr/>
        </p:nvSpPr>
        <p:spPr>
          <a:xfrm>
            <a:off x="960120" y="3977639"/>
            <a:ext cx="731520" cy="27432"/>
          </a:xfrm>
          <a:prstGeom prst="rect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4251960"/>
            <a:ext cx="100584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0" i="0">
                <a:solidFill>
                  <a:srgbClr val="FBF6F1"/>
                </a:solidFill>
                <a:latin typeface="Montserrat"/>
              </a:rPr>
              <a:t>That's </a:t>
            </a:r>
            <a:r>
              <a:rPr sz="1700" b="1" i="0">
                <a:solidFill>
                  <a:srgbClr val="E7BBC0"/>
                </a:solidFill>
                <a:latin typeface="Montserrat"/>
              </a:rPr>
              <a:t>paid media</a:t>
            </a:r>
            <a:r>
              <a:rPr sz="1700" b="0" i="0">
                <a:solidFill>
                  <a:srgbClr val="FBF6F1"/>
                </a:solidFill>
                <a:latin typeface="Montserrat"/>
              </a:rPr>
              <a:t> — running ads so your best videos reach thousands of new people who</a:t>
            </a:r>
          </a:p>
          <a:p>
            <a:pPr algn="l">
              <a:lnSpc>
                <a:spcPct val="135000"/>
              </a:lnSpc>
              <a:spcBef>
                <a:spcPts val="0"/>
              </a:spcBef>
              <a:spcAft>
                <a:spcPts val="400"/>
              </a:spcAft>
            </a:pPr>
            <a:r>
              <a:rPr sz="1700" b="0" i="0">
                <a:solidFill>
                  <a:srgbClr val="FBF6F1"/>
                </a:solidFill>
                <a:latin typeface="Montserrat"/>
              </a:rPr>
              <a:t>would never have found you on their own. </a:t>
            </a:r>
            <a:r>
              <a:rPr sz="1700" b="1" i="0">
                <a:solidFill>
                  <a:srgbClr val="FFFFFF"/>
                </a:solidFill>
                <a:latin typeface="Montserrat"/>
              </a:rPr>
              <a:t>It's exactly what we do.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81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250">
                <a:solidFill>
                  <a:srgbClr val="B76E79"/>
                </a:solidFill>
                <a:latin typeface="Montserrat"/>
              </a:rPr>
              <a:t>WHAT PAID MEDIA DOES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13816"/>
            <a:ext cx="108813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4A2C3A"/>
                </a:solidFill>
                <a:latin typeface="Playfair Display"/>
              </a:rPr>
              <a:t>In plain terms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777240"/>
            <a:ext cx="502920" cy="20116"/>
          </a:xfrm>
          <a:prstGeom prst="rect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3611880" cy="338328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640080" y="1920240"/>
            <a:ext cx="64008" cy="3383280"/>
          </a:xfrm>
          <a:prstGeom prst="roundRect">
            <a:avLst>
              <a:gd name="adj" fmla="val 50000"/>
            </a:avLst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914400" y="2194560"/>
            <a:ext cx="777240" cy="777240"/>
          </a:xfrm>
          <a:prstGeom prst="ellipse">
            <a:avLst/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194560"/>
            <a:ext cx="77724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0" i="0">
                <a:solidFill>
                  <a:srgbClr val="FFFFFF"/>
                </a:solidFill>
                <a:latin typeface="Playfair Display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154680"/>
            <a:ext cx="30632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4A2C3A"/>
                </a:solidFill>
                <a:latin typeface="Montserrat"/>
              </a:rPr>
              <a:t>Reach new people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886200"/>
            <a:ext cx="306324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2B2228"/>
                </a:solidFill>
                <a:latin typeface="Montserrat"/>
              </a:rPr>
              <a:t>We show your best content to thousands of new people who match your ideal customer — not just your 314 followers.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453128" y="1920240"/>
            <a:ext cx="3611880" cy="338328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4453128" y="1920240"/>
            <a:ext cx="64008" cy="3383280"/>
          </a:xfrm>
          <a:prstGeom prst="roundRect">
            <a:avLst>
              <a:gd name="adj" fmla="val 50000"/>
            </a:avLst>
          </a:prstGeom>
          <a:solidFill>
            <a:srgbClr val="C98A9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4727448" y="2194560"/>
            <a:ext cx="777240" cy="777240"/>
          </a:xfrm>
          <a:prstGeom prst="ellipse">
            <a:avLst/>
          </a:prstGeom>
          <a:solidFill>
            <a:srgbClr val="C98A9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27448" y="2194560"/>
            <a:ext cx="77724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0" i="0">
                <a:solidFill>
                  <a:srgbClr val="FFFFFF"/>
                </a:solidFill>
                <a:latin typeface="Playfair Display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27448" y="3154680"/>
            <a:ext cx="30632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4A2C3A"/>
                </a:solidFill>
                <a:latin typeface="Montserrat"/>
              </a:rPr>
              <a:t>You only pay for real results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27448" y="3886200"/>
            <a:ext cx="306324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2B2228"/>
                </a:solidFill>
                <a:latin typeface="Montserrat"/>
              </a:rPr>
              <a:t>You pay for actual views, reach and follows — not guesses. Every peso is tracked.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66175" y="1920240"/>
            <a:ext cx="3611880" cy="338328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8266175" y="1920240"/>
            <a:ext cx="64008" cy="3383280"/>
          </a:xfrm>
          <a:prstGeom prst="roundRect">
            <a:avLst>
              <a:gd name="adj" fmla="val 50000"/>
            </a:avLst>
          </a:prstGeom>
          <a:solidFill>
            <a:srgbClr val="4A2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8540496" y="2194560"/>
            <a:ext cx="777240" cy="777240"/>
          </a:xfrm>
          <a:prstGeom prst="ellipse">
            <a:avLst/>
          </a:prstGeom>
          <a:solidFill>
            <a:srgbClr val="4A2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540496" y="2194560"/>
            <a:ext cx="77724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0" i="0">
                <a:solidFill>
                  <a:srgbClr val="FFFFFF"/>
                </a:solidFill>
                <a:latin typeface="Playfair Display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40496" y="3154680"/>
            <a:ext cx="306324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1" i="0">
                <a:solidFill>
                  <a:srgbClr val="4A2C3A"/>
                </a:solidFill>
                <a:latin typeface="Montserrat"/>
              </a:rPr>
              <a:t>You control the spend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540496" y="3886200"/>
            <a:ext cx="306324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2B2228"/>
                </a:solidFill>
                <a:latin typeface="Montserrat"/>
              </a:rPr>
              <a:t>Start small. We find what works, then put more behind the winners. You decide the budget — always.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" y="6574536"/>
            <a:ext cx="8229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0" i="0" spc="50">
                <a:solidFill>
                  <a:srgbClr val="8A7A7E"/>
                </a:solidFill>
                <a:latin typeface="Montserrat"/>
              </a:rPr>
              <a:t>Tita Derms Growth System  ·  Confidential — Prepared by Agency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180015" y="6574536"/>
            <a:ext cx="1371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1" i="0" spc="100">
                <a:solidFill>
                  <a:srgbClr val="8A7A7E"/>
                </a:solidFill>
                <a:latin typeface="Montserrat"/>
              </a:rPr>
              <a:t>04 / 13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81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250">
                <a:solidFill>
                  <a:srgbClr val="B76E79"/>
                </a:solidFill>
                <a:latin typeface="Montserrat"/>
              </a:rPr>
              <a:t>THE REAL QUESTION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13816"/>
            <a:ext cx="108813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4A2C3A"/>
                </a:solidFill>
                <a:latin typeface="Playfair Display"/>
              </a:rPr>
              <a:t>What does your budget actually get you?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777240"/>
            <a:ext cx="502920" cy="20116"/>
          </a:xfrm>
          <a:prstGeom prst="rect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874519"/>
          <a:ext cx="6766558" cy="30175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3081"/>
                <a:gridCol w="1853852"/>
                <a:gridCol w="1668466"/>
                <a:gridCol w="1761159"/>
              </a:tblGrid>
              <a:tr h="603503"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FFFFFF"/>
                          </a:solidFill>
                          <a:latin typeface="Montserrat"/>
                        </a:rPr>
                        <a:t>Monthly ad budget</a:t>
                      </a:r>
                    </a:p>
                  </a:txBody>
                  <a:tcPr marL="91440" marR="73152" marT="36576" marB="36576" anchor="ctr">
                    <a:solidFill>
                      <a:srgbClr val="4A2C3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FFFFFF"/>
                          </a:solidFill>
                          <a:latin typeface="Montserrat"/>
                        </a:rPr>
                        <a:t>People reached / month</a:t>
                      </a:r>
                    </a:p>
                  </a:txBody>
                  <a:tcPr marL="91440" marR="73152" marT="36576" marB="36576" anchor="ctr">
                    <a:solidFill>
                      <a:srgbClr val="4A2C3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FFFFFF"/>
                          </a:solidFill>
                          <a:latin typeface="Montserrat"/>
                        </a:rPr>
                        <a:t>New followers / month</a:t>
                      </a:r>
                    </a:p>
                  </a:txBody>
                  <a:tcPr marL="91440" marR="73152" marT="36576" marB="36576" anchor="ctr">
                    <a:solidFill>
                      <a:srgbClr val="4A2C3A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FFFFFF"/>
                          </a:solidFill>
                          <a:latin typeface="Montserrat"/>
                        </a:rPr>
                        <a:t>Followers after 1 year</a:t>
                      </a:r>
                    </a:p>
                  </a:txBody>
                  <a:tcPr marL="91440" marR="73152" marT="36576" marB="36576" anchor="ctr">
                    <a:solidFill>
                      <a:srgbClr val="4A2C3A"/>
                    </a:solidFill>
                  </a:tcPr>
                </a:tc>
              </a:tr>
              <a:tr h="603503">
                <a:tc>
                  <a:txBody>
                    <a:bodyPr wrap="square"/>
                    <a:lstStyle/>
                    <a:p>
                      <a:pPr algn="l"/>
                      <a:r>
                        <a:rPr sz="1250" b="1">
                          <a:solidFill>
                            <a:srgbClr val="4A2C3A"/>
                          </a:solidFill>
                          <a:latin typeface="Montserrat"/>
                        </a:rPr>
                        <a:t>₱10,000</a:t>
                      </a:r>
                    </a:p>
                  </a:txBody>
                  <a:tcPr marL="91440" marR="73152" marT="36576" marB="36576" anchor="ctr">
                    <a:solidFill>
                      <a:srgbClr val="F3DDD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4A2C3A"/>
                          </a:solidFill>
                          <a:latin typeface="Montserrat"/>
                        </a:rPr>
                        <a:t>~120,000</a:t>
                      </a:r>
                    </a:p>
                  </a:txBody>
                  <a:tcPr marL="91440" marR="73152" marT="36576" marB="36576" anchor="ctr">
                    <a:solidFill>
                      <a:srgbClr val="F3DDD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4A2C3A"/>
                          </a:solidFill>
                          <a:latin typeface="Montserrat"/>
                        </a:rPr>
                        <a:t>~1,000</a:t>
                      </a:r>
                    </a:p>
                  </a:txBody>
                  <a:tcPr marL="91440" marR="73152" marT="36576" marB="36576" anchor="ctr">
                    <a:solidFill>
                      <a:srgbClr val="F3DDD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4A2C3A"/>
                          </a:solidFill>
                          <a:latin typeface="Montserrat"/>
                        </a:rPr>
                        <a:t>~12,000</a:t>
                      </a:r>
                    </a:p>
                  </a:txBody>
                  <a:tcPr marL="91440" marR="73152" marT="36576" marB="36576" anchor="ctr">
                    <a:solidFill>
                      <a:srgbClr val="F3DDDF"/>
                    </a:solidFill>
                  </a:tcPr>
                </a:tc>
              </a:tr>
              <a:tr h="603503">
                <a:tc>
                  <a:txBody>
                    <a:bodyPr wrap="square"/>
                    <a:lstStyle/>
                    <a:p>
                      <a:pPr algn="l"/>
                      <a:r>
                        <a:rPr sz="1250" b="0">
                          <a:solidFill>
                            <a:srgbClr val="2B2228"/>
                          </a:solidFill>
                          <a:latin typeface="Montserrat"/>
                        </a:rPr>
                        <a:t>₱25,000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2B2228"/>
                          </a:solidFill>
                          <a:latin typeface="Montserrat"/>
                        </a:rPr>
                        <a:t>~300,000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2B2228"/>
                          </a:solidFill>
                          <a:latin typeface="Montserrat"/>
                        </a:rPr>
                        <a:t>~2,500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2B2228"/>
                          </a:solidFill>
                          <a:latin typeface="Montserrat"/>
                        </a:rPr>
                        <a:t>~30,000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</a:tr>
              <a:tr h="603503">
                <a:tc>
                  <a:txBody>
                    <a:bodyPr wrap="square"/>
                    <a:lstStyle/>
                    <a:p>
                      <a:pPr algn="l"/>
                      <a:r>
                        <a:rPr sz="1250" b="0">
                          <a:solidFill>
                            <a:srgbClr val="2B2228"/>
                          </a:solidFill>
                          <a:latin typeface="Montserrat"/>
                        </a:rPr>
                        <a:t>₱50,000</a:t>
                      </a:r>
                    </a:p>
                  </a:txBody>
                  <a:tcPr marL="91440" marR="73152" marT="36576" marB="36576" anchor="ctr">
                    <a:solidFill>
                      <a:srgbClr val="FBF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2B2228"/>
                          </a:solidFill>
                          <a:latin typeface="Montserrat"/>
                        </a:rPr>
                        <a:t>~600,000</a:t>
                      </a:r>
                    </a:p>
                  </a:txBody>
                  <a:tcPr marL="91440" marR="73152" marT="36576" marB="36576" anchor="ctr">
                    <a:solidFill>
                      <a:srgbClr val="FBF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2B2228"/>
                          </a:solidFill>
                          <a:latin typeface="Montserrat"/>
                        </a:rPr>
                        <a:t>~5,000</a:t>
                      </a:r>
                    </a:p>
                  </a:txBody>
                  <a:tcPr marL="91440" marR="73152" marT="36576" marB="36576" anchor="ctr">
                    <a:solidFill>
                      <a:srgbClr val="FBF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2B2228"/>
                          </a:solidFill>
                          <a:latin typeface="Montserrat"/>
                        </a:rPr>
                        <a:t>~60,000</a:t>
                      </a:r>
                    </a:p>
                  </a:txBody>
                  <a:tcPr marL="91440" marR="73152" marT="36576" marB="36576" anchor="ctr">
                    <a:solidFill>
                      <a:srgbClr val="FBF6F1"/>
                    </a:solidFill>
                  </a:tcPr>
                </a:tc>
              </a:tr>
              <a:tr h="603503">
                <a:tc>
                  <a:txBody>
                    <a:bodyPr wrap="square"/>
                    <a:lstStyle/>
                    <a:p>
                      <a:pPr algn="l"/>
                      <a:r>
                        <a:rPr sz="1250" b="0">
                          <a:solidFill>
                            <a:srgbClr val="2B2228"/>
                          </a:solidFill>
                          <a:latin typeface="Montserrat"/>
                        </a:rPr>
                        <a:t>₱100,000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2B2228"/>
                          </a:solidFill>
                          <a:latin typeface="Montserrat"/>
                        </a:rPr>
                        <a:t>~1,200,000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2B2228"/>
                          </a:solidFill>
                          <a:latin typeface="Montserrat"/>
                        </a:rPr>
                        <a:t>~10,000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0">
                          <a:solidFill>
                            <a:srgbClr val="2B2228"/>
                          </a:solidFill>
                          <a:latin typeface="Montserrat"/>
                        </a:rPr>
                        <a:t>~120,000</a:t>
                      </a:r>
                    </a:p>
                  </a:txBody>
                  <a:tcPr marL="91440" marR="73152" marT="36576" marB="36576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0080" y="5029200"/>
            <a:ext cx="67665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1" i="0">
                <a:solidFill>
                  <a:srgbClr val="B76E79"/>
                </a:solidFill>
                <a:latin typeface="Montserrat"/>
              </a:rPr>
              <a:t>Rule of thumb:  </a:t>
            </a:r>
            <a:r>
              <a:rPr sz="1050" b="0" i="0">
                <a:solidFill>
                  <a:srgbClr val="2B2228"/>
                </a:solidFill>
                <a:latin typeface="Montserrat"/>
              </a:rPr>
              <a:t>reaching ~1,000 new people costs about ₱60 in ads; gaining a follower costs about ₱15 on average (Philippine rates). Growth scales with spend.</a:t>
            </a:r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7589520" y="1874519"/>
          <a:ext cx="4023360" cy="32918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589520" y="5212080"/>
            <a:ext cx="4023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1">
                <a:solidFill>
                  <a:srgbClr val="8A7A7E"/>
                </a:solidFill>
                <a:latin typeface="Montserrat"/>
              </a:rPr>
              <a:t>Followers after 12 months, by monthly budget.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6574536"/>
            <a:ext cx="8229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0" i="0" spc="50">
                <a:solidFill>
                  <a:srgbClr val="8A7A7E"/>
                </a:solidFill>
                <a:latin typeface="Montserrat"/>
              </a:rPr>
              <a:t>Tita Derms Growth System  ·  Confidential — Prepared by Agency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180015" y="6574536"/>
            <a:ext cx="1371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1" i="0" spc="100">
                <a:solidFill>
                  <a:srgbClr val="8A7A7E"/>
                </a:solidFill>
                <a:latin typeface="Montserrat"/>
              </a:rPr>
              <a:t>05 / 13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81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250">
                <a:solidFill>
                  <a:srgbClr val="B76E79"/>
                </a:solidFill>
                <a:latin typeface="Montserrat"/>
              </a:rPr>
              <a:t>STARTING AT ₱10,000 / MONTH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13816"/>
            <a:ext cx="108813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4A2C3A"/>
                </a:solidFill>
                <a:latin typeface="Playfair Display"/>
              </a:rPr>
              <a:t>Start lean. Prove it. Then scale.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777240"/>
            <a:ext cx="502920" cy="20116"/>
          </a:xfrm>
          <a:prstGeom prst="rect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920240"/>
            <a:ext cx="3611880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640080" y="1920240"/>
            <a:ext cx="64008" cy="2743200"/>
          </a:xfrm>
          <a:prstGeom prst="roundRect">
            <a:avLst>
              <a:gd name="adj" fmla="val 50000"/>
            </a:avLst>
          </a:prstGeom>
          <a:solidFill>
            <a:srgbClr val="C98A9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96112" y="2084831"/>
            <a:ext cx="31546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 spc="100">
                <a:solidFill>
                  <a:srgbClr val="C98A95"/>
                </a:solidFill>
                <a:latin typeface="Montserrat"/>
              </a:rPr>
              <a:t>MONTH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6112" y="2395728"/>
            <a:ext cx="31546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50" b="1" i="0">
                <a:solidFill>
                  <a:srgbClr val="4A2C3A"/>
                </a:solidFill>
                <a:latin typeface="Montserrat"/>
              </a:rPr>
              <a:t>Set up &amp; test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96112" y="2834640"/>
            <a:ext cx="3099816" cy="11887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2B2228"/>
                </a:solidFill>
                <a:latin typeface="Montserrat"/>
              </a:rPr>
              <a:t>We launch your ads and test 5–10 versions to learn what people respond to.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96112" y="4069080"/>
            <a:ext cx="3099816" cy="18288"/>
          </a:xfrm>
          <a:prstGeom prst="rect">
            <a:avLst/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96112" y="4160520"/>
            <a:ext cx="31546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C98A95"/>
                </a:solidFill>
                <a:latin typeface="Montserrat"/>
              </a:rPr>
              <a:t>~300–500 new followers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453128" y="1920240"/>
            <a:ext cx="3611880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4453128" y="1920240"/>
            <a:ext cx="64008" cy="2743200"/>
          </a:xfrm>
          <a:prstGeom prst="roundRect">
            <a:avLst>
              <a:gd name="adj" fmla="val 50000"/>
            </a:avLst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09160" y="2084831"/>
            <a:ext cx="31546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 spc="100">
                <a:solidFill>
                  <a:srgbClr val="A98245"/>
                </a:solidFill>
                <a:latin typeface="Montserrat"/>
              </a:rPr>
              <a:t>MONTHS 2–3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09160" y="2395728"/>
            <a:ext cx="31546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50" b="1" i="0">
                <a:solidFill>
                  <a:srgbClr val="4A2C3A"/>
                </a:solidFill>
                <a:latin typeface="Montserrat"/>
              </a:rPr>
              <a:t>Back the winners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09160" y="2834640"/>
            <a:ext cx="3099816" cy="11887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2B2228"/>
                </a:solidFill>
                <a:latin typeface="Montserrat"/>
              </a:rPr>
              <a:t>We keep the ads that work, cut the rest. Growth becomes steady and predictable.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09160" y="4069080"/>
            <a:ext cx="3099816" cy="18288"/>
          </a:xfrm>
          <a:prstGeom prst="rect">
            <a:avLst/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709160" y="4160520"/>
            <a:ext cx="31546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A98245"/>
                </a:solidFill>
                <a:latin typeface="Montserrat"/>
              </a:rPr>
              <a:t>~1,000 / month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66175" y="1920240"/>
            <a:ext cx="3611880" cy="27432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8266175" y="1920240"/>
            <a:ext cx="64008" cy="2743200"/>
          </a:xfrm>
          <a:prstGeom prst="roundRect">
            <a:avLst>
              <a:gd name="adj" fmla="val 50000"/>
            </a:avLst>
          </a:prstGeom>
          <a:solidFill>
            <a:srgbClr val="4A2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522207" y="2084831"/>
            <a:ext cx="31546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 spc="100">
                <a:solidFill>
                  <a:srgbClr val="4A2C3A"/>
                </a:solidFill>
                <a:latin typeface="Montserrat"/>
              </a:rPr>
              <a:t>MONTHS 4–12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522207" y="2395728"/>
            <a:ext cx="31546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550" b="1" i="0">
                <a:solidFill>
                  <a:srgbClr val="4A2C3A"/>
                </a:solidFill>
                <a:latin typeface="Montserrat"/>
              </a:rPr>
              <a:t>Steady growth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22207" y="2834640"/>
            <a:ext cx="3099816" cy="11887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2B2228"/>
                </a:solidFill>
                <a:latin typeface="Montserrat"/>
              </a:rPr>
              <a:t>Reliable, repeatable results within your ₱10K budget — and the option to scale.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522207" y="4069080"/>
            <a:ext cx="3099816" cy="18288"/>
          </a:xfrm>
          <a:prstGeom prst="rect">
            <a:avLst/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522207" y="4160520"/>
            <a:ext cx="31546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50" b="1" i="0">
                <a:solidFill>
                  <a:srgbClr val="4A2C3A"/>
                </a:solidFill>
                <a:latin typeface="Montserrat"/>
              </a:rPr>
              <a:t>~1,000 / month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40080" y="4937760"/>
            <a:ext cx="10972800" cy="960120"/>
          </a:xfrm>
          <a:prstGeom prst="roundRect">
            <a:avLst>
              <a:gd name="adj" fmla="val 4000"/>
            </a:avLst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" y="4937760"/>
            <a:ext cx="109728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550" b="0" i="0">
                <a:solidFill>
                  <a:srgbClr val="FFFFFF"/>
                </a:solidFill>
                <a:latin typeface="Playfair Display"/>
              </a:rPr>
              <a:t>End of year one: about 12,000 followers — real people who chose to follow. Spend stays at ₱10K; you only scale up when you're ready.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" y="6574536"/>
            <a:ext cx="8229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0" i="0" spc="50">
                <a:solidFill>
                  <a:srgbClr val="8A7A7E"/>
                </a:solidFill>
                <a:latin typeface="Montserrat"/>
              </a:rPr>
              <a:t>Tita Derms Growth System  ·  Confidential — Prepared by Agency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180015" y="6574536"/>
            <a:ext cx="1371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1" i="0" spc="100">
                <a:solidFill>
                  <a:srgbClr val="8A7A7E"/>
                </a:solidFill>
                <a:latin typeface="Montserrat"/>
              </a:rPr>
              <a:t>06 / 13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81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250">
                <a:solidFill>
                  <a:srgbClr val="B76E79"/>
                </a:solidFill>
                <a:latin typeface="Montserrat"/>
              </a:rPr>
              <a:t>WHAT WE'LL BUY EACH MONTH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13816"/>
            <a:ext cx="108813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4A2C3A"/>
                </a:solidFill>
                <a:latin typeface="Playfair Display"/>
              </a:rPr>
              <a:t>Where your ₱10,000 goes — and what it brings back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777240"/>
            <a:ext cx="502920" cy="20116"/>
          </a:xfrm>
          <a:prstGeom prst="rect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828800"/>
            <a:ext cx="548640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 spc="150">
                <a:solidFill>
                  <a:srgbClr val="B76E79"/>
                </a:solidFill>
                <a:latin typeface="Montserrat"/>
              </a:rPr>
              <a:t>WHERE IT GOES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2240280"/>
            <a:ext cx="2194560" cy="384048"/>
          </a:xfrm>
          <a:prstGeom prst="rect">
            <a:avLst/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34639" y="2240280"/>
            <a:ext cx="1645920" cy="384048"/>
          </a:xfrm>
          <a:prstGeom prst="rect">
            <a:avLst/>
          </a:prstGeom>
          <a:solidFill>
            <a:srgbClr val="C98A9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480559" y="2240280"/>
            <a:ext cx="1097280" cy="384048"/>
          </a:xfrm>
          <a:prstGeom prst="rect">
            <a:avLst/>
          </a:prstGeom>
          <a:solidFill>
            <a:srgbClr val="4A2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5577840" y="2240280"/>
            <a:ext cx="548640" cy="384048"/>
          </a:xfrm>
          <a:prstGeom prst="rect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640080" y="2935224"/>
            <a:ext cx="201168" cy="201168"/>
          </a:xfrm>
          <a:prstGeom prst="ellipse">
            <a:avLst/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60120" y="2880360"/>
            <a:ext cx="356616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4A2C3A"/>
                </a:solidFill>
                <a:latin typeface="Montserrat"/>
              </a:rPr>
              <a:t>TikTok — reach &amp; video views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" y="3154679"/>
            <a:ext cx="35661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8A7A7E"/>
                </a:solidFill>
                <a:latin typeface="Montserrat"/>
              </a:rPr>
              <a:t>Find brand-new audiences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880360"/>
            <a:ext cx="155448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0" i="0">
                <a:solidFill>
                  <a:srgbClr val="B76E79"/>
                </a:solidFill>
                <a:latin typeface="Playfair Display"/>
              </a:rPr>
              <a:t>₱4,000</a:t>
            </a:r>
          </a:p>
        </p:txBody>
      </p:sp>
      <p:sp>
        <p:nvSpPr>
          <p:cNvPr id="15" name="Oval 14"/>
          <p:cNvSpPr/>
          <p:nvPr/>
        </p:nvSpPr>
        <p:spPr>
          <a:xfrm>
            <a:off x="640080" y="3593592"/>
            <a:ext cx="201168" cy="201168"/>
          </a:xfrm>
          <a:prstGeom prst="ellipse">
            <a:avLst/>
          </a:prstGeom>
          <a:solidFill>
            <a:srgbClr val="C98A9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120" y="3538728"/>
            <a:ext cx="356616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4A2C3A"/>
                </a:solidFill>
                <a:latin typeface="Montserrat"/>
              </a:rPr>
              <a:t>Instagram — Reels + follow ads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" y="3813048"/>
            <a:ext cx="35661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8A7A7E"/>
                </a:solidFill>
                <a:latin typeface="Montserrat"/>
              </a:rPr>
              <a:t>Turn viewers into followers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3538728"/>
            <a:ext cx="155448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0" i="0">
                <a:solidFill>
                  <a:srgbClr val="C98A95"/>
                </a:solidFill>
                <a:latin typeface="Playfair Display"/>
              </a:rPr>
              <a:t>₱3,000</a:t>
            </a:r>
          </a:p>
        </p:txBody>
      </p:sp>
      <p:sp>
        <p:nvSpPr>
          <p:cNvPr id="19" name="Oval 18"/>
          <p:cNvSpPr/>
          <p:nvPr/>
        </p:nvSpPr>
        <p:spPr>
          <a:xfrm>
            <a:off x="640080" y="4251959"/>
            <a:ext cx="201168" cy="201168"/>
          </a:xfrm>
          <a:prstGeom prst="ellipse">
            <a:avLst/>
          </a:prstGeom>
          <a:solidFill>
            <a:srgbClr val="4A2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60120" y="4197096"/>
            <a:ext cx="356616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4A2C3A"/>
                </a:solidFill>
                <a:latin typeface="Montserrat"/>
              </a:rPr>
              <a:t>Facebook — reach + re-show to viewers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60120" y="4471416"/>
            <a:ext cx="35661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8A7A7E"/>
                </a:solidFill>
                <a:latin typeface="Montserrat"/>
              </a:rPr>
              <a:t>Stay in front of warm people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0" y="4197096"/>
            <a:ext cx="155448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0" i="0">
                <a:solidFill>
                  <a:srgbClr val="4A2C3A"/>
                </a:solidFill>
                <a:latin typeface="Playfair Display"/>
              </a:rPr>
              <a:t>₱2,000</a:t>
            </a:r>
          </a:p>
        </p:txBody>
      </p:sp>
      <p:sp>
        <p:nvSpPr>
          <p:cNvPr id="23" name="Oval 22"/>
          <p:cNvSpPr/>
          <p:nvPr/>
        </p:nvSpPr>
        <p:spPr>
          <a:xfrm>
            <a:off x="640080" y="4910328"/>
            <a:ext cx="201168" cy="201168"/>
          </a:xfrm>
          <a:prstGeom prst="ellipse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60120" y="4855464"/>
            <a:ext cx="356616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4A2C3A"/>
                </a:solidFill>
                <a:latin typeface="Montserrat"/>
              </a:rPr>
              <a:t>Testing new ideas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0120" y="5129784"/>
            <a:ext cx="35661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8A7A7E"/>
                </a:solidFill>
                <a:latin typeface="Montserrat"/>
              </a:rPr>
              <a:t>Try fresh hooks every week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4855464"/>
            <a:ext cx="155448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0" i="0">
                <a:solidFill>
                  <a:srgbClr val="A98245"/>
                </a:solidFill>
                <a:latin typeface="Playfair Display"/>
              </a:rPr>
              <a:t>₱1,000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492240" y="1828800"/>
            <a:ext cx="5120640" cy="36576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6492240" y="1828800"/>
            <a:ext cx="64008" cy="3657600"/>
          </a:xfrm>
          <a:prstGeom prst="roundRect">
            <a:avLst>
              <a:gd name="adj" fmla="val 50000"/>
            </a:avLst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766560" y="2011680"/>
            <a:ext cx="457200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1" i="0" spc="120">
                <a:solidFill>
                  <a:srgbClr val="B76E79"/>
                </a:solidFill>
                <a:latin typeface="Montserrat"/>
              </a:rPr>
              <a:t>WHAT YOU GET EACH MONTH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812280" y="2423160"/>
            <a:ext cx="22860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4A2C3A"/>
                </a:solidFill>
                <a:latin typeface="Playfair Display"/>
              </a:rPr>
              <a:t>~120,000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144000" y="2423160"/>
            <a:ext cx="22860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100">
                <a:solidFill>
                  <a:srgbClr val="B76E79"/>
                </a:solidFill>
                <a:latin typeface="Montserrat"/>
              </a:rPr>
              <a:t>PEOPLE REACHED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812280" y="3172968"/>
            <a:ext cx="4480560" cy="10972"/>
          </a:xfrm>
          <a:prstGeom prst="rect">
            <a:avLst/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812280" y="3291839"/>
            <a:ext cx="22860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4A2C3A"/>
                </a:solidFill>
                <a:latin typeface="Playfair Display"/>
              </a:rPr>
              <a:t>~60,000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144000" y="3291839"/>
            <a:ext cx="22860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100">
                <a:solidFill>
                  <a:srgbClr val="B76E79"/>
                </a:solidFill>
                <a:latin typeface="Montserrat"/>
              </a:rPr>
              <a:t>VIDEO VIEWS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812280" y="4041648"/>
            <a:ext cx="4480560" cy="10972"/>
          </a:xfrm>
          <a:prstGeom prst="rect">
            <a:avLst/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812280" y="4160520"/>
            <a:ext cx="22860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4A2C3A"/>
                </a:solidFill>
                <a:latin typeface="Playfair Display"/>
              </a:rPr>
              <a:t>~1,000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144000" y="4160520"/>
            <a:ext cx="22860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100">
                <a:solidFill>
                  <a:srgbClr val="B76E79"/>
                </a:solidFill>
                <a:latin typeface="Montserrat"/>
              </a:rPr>
              <a:t>NEW FOLLOWERS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766560" y="5074920"/>
            <a:ext cx="4572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1">
                <a:solidFill>
                  <a:srgbClr val="8A7A7E"/>
                </a:solidFill>
                <a:latin typeface="Montserrat"/>
              </a:rPr>
              <a:t>Plus the follows your everyday posts earn — on top of this.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40080" y="5715000"/>
            <a:ext cx="10972800" cy="548640"/>
          </a:xfrm>
          <a:prstGeom prst="roundRect">
            <a:avLst>
              <a:gd name="adj" fmla="val 4000"/>
            </a:avLst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914400" y="5715000"/>
            <a:ext cx="1042416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B76E79"/>
                </a:solidFill>
                <a:latin typeface="Montserrat"/>
              </a:rPr>
              <a:t>Everything is tracked. </a:t>
            </a:r>
            <a:r>
              <a:rPr sz="1200" b="0" i="0">
                <a:solidFill>
                  <a:srgbClr val="2B2228"/>
                </a:solidFill>
                <a:latin typeface="Montserrat"/>
              </a:rPr>
              <a:t>Each month we move more budget to whatever's working best — so your results improve over time.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0080" y="6574536"/>
            <a:ext cx="8229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0" i="0" spc="50">
                <a:solidFill>
                  <a:srgbClr val="8A7A7E"/>
                </a:solidFill>
                <a:latin typeface="Montserrat"/>
              </a:rPr>
              <a:t>Tita Derms Growth System  ·  Confidential — Prepared by Agency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180015" y="6574536"/>
            <a:ext cx="1371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1" i="0" spc="100">
                <a:solidFill>
                  <a:srgbClr val="8A7A7E"/>
                </a:solidFill>
                <a:latin typeface="Montserrat"/>
              </a:rPr>
              <a:t>07 / 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BF6F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8136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250">
                <a:solidFill>
                  <a:srgbClr val="B76E79"/>
                </a:solidFill>
                <a:latin typeface="Montserrat"/>
              </a:rPr>
              <a:t>HOW THIS WORKS FOR 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13816"/>
            <a:ext cx="1088136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4A2C3A"/>
                </a:solidFill>
                <a:latin typeface="Playfair Display"/>
              </a:rPr>
              <a:t>Who we'll reach — and how you'll know it's working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777240"/>
            <a:ext cx="502920" cy="20116"/>
          </a:xfrm>
          <a:prstGeom prst="rect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1783080"/>
            <a:ext cx="5349240" cy="43434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640080" y="1783080"/>
            <a:ext cx="64008" cy="4343400"/>
          </a:xfrm>
          <a:prstGeom prst="roundRect">
            <a:avLst>
              <a:gd name="adj" fmla="val 50000"/>
            </a:avLst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965960"/>
            <a:ext cx="48463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120">
                <a:solidFill>
                  <a:srgbClr val="B76E79"/>
                </a:solidFill>
                <a:latin typeface="Montserrat"/>
              </a:rPr>
              <a:t>WHO WE'LL REACH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304288"/>
            <a:ext cx="411480" cy="20116"/>
          </a:xfrm>
          <a:prstGeom prst="rect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914400" y="2578608"/>
            <a:ext cx="182880" cy="182880"/>
          </a:xfrm>
          <a:prstGeom prst="ellipse">
            <a:avLst/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207008" y="2514600"/>
            <a:ext cx="4572000" cy="25603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 spc="100">
                <a:solidFill>
                  <a:srgbClr val="A98245"/>
                </a:solidFill>
                <a:latin typeface="Montserrat"/>
              </a:rPr>
              <a:t>TO GET DISCOVERED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07008" y="2752344"/>
            <a:ext cx="457200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4A2C3A"/>
                </a:solidFill>
                <a:latin typeface="Montserrat"/>
              </a:rPr>
              <a:t>Skincare-curious Filipinas, 18–34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07008" y="3044952"/>
            <a:ext cx="4617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8A7A7E"/>
                </a:solidFill>
                <a:latin typeface="Montserrat"/>
              </a:rPr>
              <a:t>On TikTok &amp; Instagram Reels</a:t>
            </a:r>
          </a:p>
        </p:txBody>
      </p:sp>
      <p:sp>
        <p:nvSpPr>
          <p:cNvPr id="14" name="Oval 13"/>
          <p:cNvSpPr/>
          <p:nvPr/>
        </p:nvSpPr>
        <p:spPr>
          <a:xfrm>
            <a:off x="914400" y="3602736"/>
            <a:ext cx="182880" cy="182880"/>
          </a:xfrm>
          <a:prstGeom prst="ellipse">
            <a:avLst/>
          </a:prstGeom>
          <a:solidFill>
            <a:srgbClr val="C98A9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207008" y="3538728"/>
            <a:ext cx="4572000" cy="25603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 spc="100">
                <a:solidFill>
                  <a:srgbClr val="C98A95"/>
                </a:solidFill>
                <a:latin typeface="Montserrat"/>
              </a:rPr>
              <a:t>TO BUILD TRUST &amp; SALES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07008" y="3776472"/>
            <a:ext cx="457200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4A2C3A"/>
                </a:solidFill>
                <a:latin typeface="Montserrat"/>
              </a:rPr>
              <a:t>Women 35–50 and busy moms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07008" y="4069080"/>
            <a:ext cx="4617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8A7A7E"/>
                </a:solidFill>
                <a:latin typeface="Montserrat"/>
              </a:rPr>
              <a:t>On Facebook &amp; Instagram</a:t>
            </a:r>
          </a:p>
        </p:txBody>
      </p:sp>
      <p:sp>
        <p:nvSpPr>
          <p:cNvPr id="18" name="Oval 17"/>
          <p:cNvSpPr/>
          <p:nvPr/>
        </p:nvSpPr>
        <p:spPr>
          <a:xfrm>
            <a:off x="914400" y="4626864"/>
            <a:ext cx="182880" cy="182880"/>
          </a:xfrm>
          <a:prstGeom prst="ellipse">
            <a:avLst/>
          </a:prstGeom>
          <a:solidFill>
            <a:srgbClr val="4A2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207008" y="4562856"/>
            <a:ext cx="4572000" cy="25603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 spc="100">
                <a:solidFill>
                  <a:srgbClr val="4A2C3A"/>
                </a:solidFill>
                <a:latin typeface="Montserrat"/>
              </a:rPr>
              <a:t>TO CONVERT CHEAPLY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07008" y="4800600"/>
            <a:ext cx="4572000" cy="292608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4A2C3A"/>
                </a:solidFill>
                <a:latin typeface="Montserrat"/>
              </a:rPr>
              <a:t>People who already watched your videos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07008" y="5093208"/>
            <a:ext cx="46177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8A7A7E"/>
                </a:solidFill>
                <a:latin typeface="Montserrat"/>
              </a:rPr>
              <a:t>We re-show ads — they follow &amp; buy for the least cost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5669280"/>
            <a:ext cx="48463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1">
                <a:solidFill>
                  <a:srgbClr val="2B2228"/>
                </a:solidFill>
                <a:latin typeface="Montserrat"/>
              </a:rPr>
              <a:t>Focused on Metro Manila, Cebu, Davao + other urban centres.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172200" y="1783080"/>
            <a:ext cx="5349240" cy="4343400"/>
          </a:xfrm>
          <a:prstGeom prst="roundRect">
            <a:avLst>
              <a:gd name="adj" fmla="val 4000"/>
            </a:avLst>
          </a:prstGeom>
          <a:solidFill>
            <a:srgbClr val="4A2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46520" y="1965960"/>
            <a:ext cx="48463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120">
                <a:solidFill>
                  <a:srgbClr val="E7BBC0"/>
                </a:solidFill>
                <a:latin typeface="Montserrat"/>
              </a:rPr>
              <a:t>HOW YOU'LL KNOW IT'S WORKING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46520" y="2304288"/>
            <a:ext cx="411480" cy="20116"/>
          </a:xfrm>
          <a:prstGeom prst="rect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6446520" y="2542032"/>
            <a:ext cx="4800600" cy="713232"/>
          </a:xfrm>
          <a:prstGeom prst="roundRect">
            <a:avLst>
              <a:gd name="adj" fmla="val 12000"/>
            </a:avLst>
          </a:prstGeom>
          <a:solidFill>
            <a:srgbClr val="5C3A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675120" y="2542032"/>
            <a:ext cx="64008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400" b="0" i="0">
                <a:solidFill>
                  <a:srgbClr val="E7BBC0"/>
                </a:solidFill>
                <a:latin typeface="Playfair Display"/>
              </a:rPr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0" y="2660903"/>
            <a:ext cx="38404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FFFFF"/>
                </a:solidFill>
                <a:latin typeface="Montserrat"/>
              </a:rPr>
              <a:t>People reached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0" y="2944368"/>
            <a:ext cx="38404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F3DDDF"/>
                </a:solidFill>
                <a:latin typeface="Montserrat"/>
              </a:rPr>
              <a:t>How many new people saw your brand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446520" y="3383279"/>
            <a:ext cx="4800600" cy="713232"/>
          </a:xfrm>
          <a:prstGeom prst="roundRect">
            <a:avLst>
              <a:gd name="adj" fmla="val 12000"/>
            </a:avLst>
          </a:prstGeom>
          <a:solidFill>
            <a:srgbClr val="5C3A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675120" y="3383279"/>
            <a:ext cx="64008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400" b="0" i="0">
                <a:solidFill>
                  <a:srgbClr val="E7BBC0"/>
                </a:solidFill>
                <a:latin typeface="Playfair Display"/>
              </a:rPr>
              <a:t>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0" y="3502151"/>
            <a:ext cx="38404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FFFFF"/>
                </a:solidFill>
                <a:latin typeface="Montserrat"/>
              </a:rPr>
              <a:t>New followers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15200" y="3785615"/>
            <a:ext cx="38404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F3DDDF"/>
                </a:solidFill>
                <a:latin typeface="Montserrat"/>
              </a:rPr>
              <a:t>How many chose to follow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446520" y="4224528"/>
            <a:ext cx="4800600" cy="713232"/>
          </a:xfrm>
          <a:prstGeom prst="roundRect">
            <a:avLst>
              <a:gd name="adj" fmla="val 12000"/>
            </a:avLst>
          </a:prstGeom>
          <a:solidFill>
            <a:srgbClr val="5C3A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675120" y="4224528"/>
            <a:ext cx="64008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2400" b="0" i="0">
                <a:solidFill>
                  <a:srgbClr val="E7BBC0"/>
                </a:solidFill>
                <a:latin typeface="Playfair Display"/>
              </a:rPr>
              <a:t>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315200" y="4343400"/>
            <a:ext cx="38404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1" i="0">
                <a:solidFill>
                  <a:srgbClr val="FFFFFF"/>
                </a:solidFill>
                <a:latin typeface="Montserrat"/>
              </a:rPr>
              <a:t>Cost per follower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15200" y="4626864"/>
            <a:ext cx="38404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F3DDDF"/>
                </a:solidFill>
                <a:latin typeface="Montserrat"/>
              </a:rPr>
              <a:t>How efficiently we're spending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46520" y="5212080"/>
            <a:ext cx="484632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200"/>
              </a:spcAft>
            </a:pPr>
            <a:r>
              <a:rPr sz="1150" b="0" i="0">
                <a:solidFill>
                  <a:srgbClr val="FBF6F1"/>
                </a:solidFill>
                <a:latin typeface="Montserrat"/>
              </a:rPr>
              <a:t>A plain-language report every month —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200"/>
              </a:spcAft>
            </a:pPr>
            <a:r>
              <a:rPr sz="1150" b="1" i="0">
                <a:solidFill>
                  <a:srgbClr val="E7BBC0"/>
                </a:solidFill>
                <a:latin typeface="Montserrat"/>
              </a:rPr>
              <a:t>and we scale only what's working.</a:t>
            </a:r>
          </a:p>
        </p:txBody>
      </p:sp>
      <p:sp>
        <p:nvSpPr>
          <p:cNvPr id="39" name="Rectangle 38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E9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40080" y="6574536"/>
            <a:ext cx="8229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0" i="0" spc="50">
                <a:solidFill>
                  <a:srgbClr val="8A7A7E"/>
                </a:solidFill>
                <a:latin typeface="Montserrat"/>
              </a:rPr>
              <a:t>Tita Derms Growth System  ·  Confidential — Prepared by Agency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180015" y="6574536"/>
            <a:ext cx="1371600" cy="2560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800" b="1" i="0" spc="100">
                <a:solidFill>
                  <a:srgbClr val="8A7A7E"/>
                </a:solidFill>
                <a:latin typeface="Montserrat"/>
              </a:rPr>
              <a:t>08 / 13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4A2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234440"/>
            <a:ext cx="105156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 spc="250">
                <a:solidFill>
                  <a:srgbClr val="E7BBC0"/>
                </a:solidFill>
                <a:latin typeface="Montserrat"/>
              </a:rPr>
              <a:t>OUR NORTH STAR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664208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3000" b="0" i="0">
                <a:solidFill>
                  <a:srgbClr val="FFFFFF"/>
                </a:solidFill>
                <a:latin typeface="Playfair Display"/>
              </a:rPr>
              <a:t>1,000,000 — the destination, not the deadline</a:t>
            </a:r>
          </a:p>
        </p:txBody>
      </p:sp>
      <p:sp>
        <p:nvSpPr>
          <p:cNvPr id="6" name="Rectangle 5"/>
          <p:cNvSpPr/>
          <p:nvPr/>
        </p:nvSpPr>
        <p:spPr>
          <a:xfrm>
            <a:off x="960120" y="2377440"/>
            <a:ext cx="731520" cy="27432"/>
          </a:xfrm>
          <a:prstGeom prst="rect">
            <a:avLst/>
          </a:prstGeom>
          <a:solidFill>
            <a:srgbClr val="C9A3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914400" y="2697480"/>
            <a:ext cx="3383280" cy="2743200"/>
          </a:xfrm>
          <a:prstGeom prst="roundRect">
            <a:avLst>
              <a:gd name="adj" fmla="val 4000"/>
            </a:avLst>
          </a:prstGeom>
          <a:solidFill>
            <a:srgbClr val="5C3A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063240"/>
            <a:ext cx="3383280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6000" b="0" i="0">
                <a:solidFill>
                  <a:srgbClr val="E7BBC0"/>
                </a:solidFill>
                <a:latin typeface="Playfair Display"/>
              </a:rPr>
              <a:t>1M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4069080"/>
            <a:ext cx="32004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250" b="0" i="0">
                <a:solidFill>
                  <a:srgbClr val="FBF6F1"/>
                </a:solidFill>
                <a:latin typeface="Montserrat"/>
              </a:rPr>
              <a:t>followers — where we're</a:t>
            </a:r>
          </a:p>
          <a:p>
            <a:pPr algn="ctr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250" b="0" i="0">
                <a:solidFill>
                  <a:srgbClr val="FBF6F1"/>
                </a:solidFill>
                <a:latin typeface="Montserrat"/>
              </a:rPr>
              <a:t>headed over 2–3 years,</a:t>
            </a:r>
          </a:p>
          <a:p>
            <a:pPr algn="ctr">
              <a:lnSpc>
                <a:spcPct val="125000"/>
              </a:lnSpc>
              <a:spcBef>
                <a:spcPts val="0"/>
              </a:spcBef>
              <a:spcAft>
                <a:spcPts val="200"/>
              </a:spcAft>
            </a:pPr>
            <a:r>
              <a:rPr sz="1250" b="1" i="0">
                <a:solidFill>
                  <a:srgbClr val="E7BBC0"/>
                </a:solidFill>
                <a:latin typeface="Montserrat"/>
              </a:rPr>
              <a:t>one funded step at a time.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0" y="2697480"/>
            <a:ext cx="65836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 spc="150">
                <a:solidFill>
                  <a:srgbClr val="E7BBC0"/>
                </a:solidFill>
                <a:latin typeface="Montserrat"/>
              </a:rPr>
              <a:t>THE HONEST PATH THERE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663440" y="3108960"/>
            <a:ext cx="6583680" cy="658368"/>
          </a:xfrm>
          <a:prstGeom prst="roundRect">
            <a:avLst>
              <a:gd name="adj" fmla="val 12000"/>
            </a:avLst>
          </a:prstGeom>
          <a:solidFill>
            <a:srgbClr val="5C3A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846320" y="3108960"/>
            <a:ext cx="1280160" cy="65836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100">
                <a:solidFill>
                  <a:srgbClr val="C9A36B"/>
                </a:solidFill>
                <a:latin typeface="Montserrat"/>
              </a:rPr>
              <a:t>YEAR 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26480" y="3108960"/>
            <a:ext cx="2468880" cy="65836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FFFFFF"/>
                </a:solidFill>
                <a:latin typeface="Playfair Display"/>
              </a:rPr>
              <a:t>12,000–30,000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41080" y="3108960"/>
            <a:ext cx="2514600" cy="65836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F3DDDF"/>
                </a:solidFill>
                <a:latin typeface="Montserrat"/>
              </a:rPr>
              <a:t>Build a real, engaged base — and paying customers.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663440" y="3877056"/>
            <a:ext cx="6583680" cy="658368"/>
          </a:xfrm>
          <a:prstGeom prst="roundRect">
            <a:avLst>
              <a:gd name="adj" fmla="val 12000"/>
            </a:avLst>
          </a:prstGeom>
          <a:solidFill>
            <a:srgbClr val="5C3A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846320" y="3877056"/>
            <a:ext cx="1280160" cy="65836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100">
                <a:solidFill>
                  <a:srgbClr val="C9A36B"/>
                </a:solidFill>
                <a:latin typeface="Montserrat"/>
              </a:rPr>
              <a:t>YEAR 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26480" y="3877056"/>
            <a:ext cx="2468880" cy="65836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FFFFFF"/>
                </a:solidFill>
                <a:latin typeface="Playfair Display"/>
              </a:rPr>
              <a:t>150,000–300,000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41080" y="3877056"/>
            <a:ext cx="2514600" cy="65836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F3DDDF"/>
                </a:solidFill>
                <a:latin typeface="Montserrat"/>
              </a:rPr>
              <a:t>Momentum: scale paid, add creators, content compounds.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663440" y="4645152"/>
            <a:ext cx="6583680" cy="658368"/>
          </a:xfrm>
          <a:prstGeom prst="roundRect">
            <a:avLst>
              <a:gd name="adj" fmla="val 12000"/>
            </a:avLst>
          </a:prstGeom>
          <a:solidFill>
            <a:srgbClr val="5C3A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46320" y="4645152"/>
            <a:ext cx="1280160" cy="65836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 spc="100">
                <a:solidFill>
                  <a:srgbClr val="C9A36B"/>
                </a:solidFill>
                <a:latin typeface="Montserrat"/>
              </a:rPr>
              <a:t>YEAR 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26480" y="4645152"/>
            <a:ext cx="2468880" cy="65836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600" b="0" i="0">
                <a:solidFill>
                  <a:srgbClr val="FFFFFF"/>
                </a:solidFill>
                <a:latin typeface="Playfair Display"/>
              </a:rPr>
              <a:t>approaching 1,000,000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41080" y="4645152"/>
            <a:ext cx="2514600" cy="65836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0" i="0">
                <a:solidFill>
                  <a:srgbClr val="F3DDDF"/>
                </a:solidFill>
                <a:latin typeface="Montserrat"/>
              </a:rPr>
              <a:t>The flywheel: your audience shares, growth feeds itself.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914400" y="5577840"/>
            <a:ext cx="10332720" cy="658368"/>
          </a:xfrm>
          <a:prstGeom prst="roundRect">
            <a:avLst>
              <a:gd name="adj" fmla="val 4000"/>
            </a:avLst>
          </a:prstGeom>
          <a:solidFill>
            <a:srgbClr val="B76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143000" y="5577840"/>
            <a:ext cx="9875520" cy="65836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FFFFFF"/>
                </a:solidFill>
                <a:latin typeface="Playfair Display"/>
              </a:rPr>
              <a:t>1M in 12 months would need ~₱800K every month + a viral hit. We keep 1M as the goal — we just get there the honest way.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